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93" r:id="rId4"/>
    <p:sldId id="286" r:id="rId5"/>
    <p:sldId id="285" r:id="rId6"/>
    <p:sldId id="287" r:id="rId7"/>
    <p:sldId id="289" r:id="rId8"/>
    <p:sldId id="288" r:id="rId9"/>
    <p:sldId id="290" r:id="rId10"/>
    <p:sldId id="292" r:id="rId11"/>
    <p:sldId id="291" r:id="rId12"/>
    <p:sldId id="294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5B00"/>
    <a:srgbClr val="000066"/>
    <a:srgbClr val="8585D4"/>
    <a:srgbClr val="000044"/>
    <a:srgbClr val="FF9900"/>
    <a:srgbClr val="000068"/>
    <a:srgbClr val="FF5B00"/>
    <a:srgbClr val="000099"/>
    <a:srgbClr val="008E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041" autoAdjust="0"/>
  </p:normalViewPr>
  <p:slideViewPr>
    <p:cSldViewPr>
      <p:cViewPr>
        <p:scale>
          <a:sx n="100" d="100"/>
          <a:sy n="100" d="100"/>
        </p:scale>
        <p:origin x="-19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24.10%20Pharmlogic\&#1076;&#1083;&#1103;%20&#1082;&#1086;&#1085;&#1092;&#109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48;&#1053;\Desktop\24.10%20Pharmlogic\&#1076;&#1083;&#1103;%20&#1082;&#1086;&#1085;&#1092;&#109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24.10%20Pharmlogic\&#1076;&#1083;&#1103;%20&#1082;&#1086;&#1085;&#1092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24.10%20Pharmlogic\&#1076;&#1083;&#1103;%20&#1082;&#1086;&#1085;&#1092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167185127578435E-2"/>
          <c:y val="3.3528020696112333E-5"/>
          <c:w val="0.41651159130467047"/>
          <c:h val="0.81326320884981029"/>
        </c:manualLayout>
      </c:layout>
      <c:barChart>
        <c:barDir val="col"/>
        <c:grouping val="stacked"/>
        <c:ser>
          <c:idx val="0"/>
          <c:order val="0"/>
          <c:tx>
            <c:strRef>
              <c:f>Лист1!$M$27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000044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Лист1!$N$26:$R$26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Лист1!$N$27:$R$27</c:f>
              <c:numCache>
                <c:formatCode>#,##0.00</c:formatCode>
                <c:ptCount val="5"/>
                <c:pt idx="0">
                  <c:v>431.95027399999969</c:v>
                </c:pt>
                <c:pt idx="1">
                  <c:v>492.56115399999959</c:v>
                </c:pt>
                <c:pt idx="2">
                  <c:v>552.22595799999999</c:v>
                </c:pt>
                <c:pt idx="3">
                  <c:v>260.82887799999969</c:v>
                </c:pt>
                <c:pt idx="4">
                  <c:v>296.78539199999966</c:v>
                </c:pt>
              </c:numCache>
            </c:numRef>
          </c:val>
        </c:ser>
        <c:ser>
          <c:idx val="1"/>
          <c:order val="1"/>
          <c:tx>
            <c:strRef>
              <c:f>Лист1!$M$28</c:f>
              <c:strCache>
                <c:ptCount val="1"/>
                <c:pt idx="0">
                  <c:v>Госпитальный рынок</c:v>
                </c:pt>
              </c:strCache>
            </c:strRef>
          </c:tx>
          <c:spPr>
            <a:solidFill>
              <a:srgbClr val="8585D4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Лист1!$N$26:$R$26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Лист1!$N$28:$R$28</c:f>
              <c:numCache>
                <c:formatCode>#,##0.00</c:formatCode>
                <c:ptCount val="5"/>
                <c:pt idx="0">
                  <c:v>78.998869999999997</c:v>
                </c:pt>
                <c:pt idx="1">
                  <c:v>109.73394999999999</c:v>
                </c:pt>
                <c:pt idx="2">
                  <c:v>129.25887299999999</c:v>
                </c:pt>
                <c:pt idx="3">
                  <c:v>59.577171</c:v>
                </c:pt>
                <c:pt idx="4">
                  <c:v>52.676683999999995</c:v>
                </c:pt>
              </c:numCache>
            </c:numRef>
          </c:val>
        </c:ser>
        <c:ser>
          <c:idx val="2"/>
          <c:order val="2"/>
          <c:tx>
            <c:strRef>
              <c:f>Лист1!$M$29</c:f>
              <c:strCache>
                <c:ptCount val="1"/>
                <c:pt idx="0">
                  <c:v>ЛЛО</c:v>
                </c:pt>
              </c:strCache>
            </c:strRef>
          </c:tx>
          <c:spPr>
            <a:solidFill>
              <a:srgbClr val="FB5B00"/>
            </a:solidFill>
          </c:spPr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Лист1!$N$26:$R$26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Лист1!$N$29:$R$29</c:f>
              <c:numCache>
                <c:formatCode>#,##0.00</c:formatCode>
                <c:ptCount val="5"/>
                <c:pt idx="0">
                  <c:v>80.421902000000003</c:v>
                </c:pt>
                <c:pt idx="1">
                  <c:v>77.882027999999949</c:v>
                </c:pt>
                <c:pt idx="2">
                  <c:v>79.90276799999998</c:v>
                </c:pt>
                <c:pt idx="3">
                  <c:v>51.149092000000003</c:v>
                </c:pt>
                <c:pt idx="4">
                  <c:v>59.482078000000001</c:v>
                </c:pt>
              </c:numCache>
            </c:numRef>
          </c:val>
        </c:ser>
        <c:gapWidth val="36"/>
        <c:overlap val="100"/>
        <c:axId val="53087232"/>
        <c:axId val="53121792"/>
      </c:barChart>
      <c:catAx>
        <c:axId val="53087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rgbClr val="000044"/>
                </a:solidFill>
              </a:defRPr>
            </a:pPr>
            <a:endParaRPr lang="ru-RU"/>
          </a:p>
        </c:txPr>
        <c:crossAx val="53121792"/>
        <c:crosses val="autoZero"/>
        <c:auto val="1"/>
        <c:lblAlgn val="ctr"/>
        <c:lblOffset val="100"/>
      </c:catAx>
      <c:valAx>
        <c:axId val="53121792"/>
        <c:scaling>
          <c:orientation val="minMax"/>
        </c:scaling>
        <c:delete val="1"/>
        <c:axPos val="l"/>
        <c:numFmt formatCode="#,##0.00" sourceLinked="1"/>
        <c:tickLblPos val="none"/>
        <c:crossAx val="530872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solidFill>
                <a:srgbClr val="000044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0044"/>
              </a:solidFill>
            </c:spPr>
          </c:dPt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0044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0044"/>
                      </a:solidFill>
                    </a:defRPr>
                  </a:pPr>
                  <a:endParaRPr lang="ru-RU"/>
                </a:p>
              </c:txPr>
            </c:dLbl>
            <c:numFmt formatCode="#,##0.0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Лист1!$F$44:$F$46</c:f>
              <c:strCache>
                <c:ptCount val="3"/>
                <c:pt idx="0">
                  <c:v>1-2 кв. 2011</c:v>
                </c:pt>
                <c:pt idx="1">
                  <c:v>1-2 кв. 2012</c:v>
                </c:pt>
                <c:pt idx="2">
                  <c:v>1-2 кв. 2013</c:v>
                </c:pt>
              </c:strCache>
            </c:strRef>
          </c:cat>
          <c:val>
            <c:numRef>
              <c:f>Лист1!$G$44:$G$46</c:f>
              <c:numCache>
                <c:formatCode>0.00</c:formatCode>
                <c:ptCount val="3"/>
                <c:pt idx="0" formatCode="General">
                  <c:v>8.84</c:v>
                </c:pt>
                <c:pt idx="1">
                  <c:v>9.0274049836957175</c:v>
                </c:pt>
                <c:pt idx="2">
                  <c:v>9.0666373161352283</c:v>
                </c:pt>
              </c:numCache>
            </c:numRef>
          </c:val>
        </c:ser>
        <c:gapWidth val="22"/>
        <c:overlap val="14"/>
        <c:axId val="73680384"/>
        <c:axId val="73681920"/>
      </c:barChart>
      <c:catAx>
        <c:axId val="73680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rgbClr val="000044"/>
                </a:solidFill>
              </a:defRPr>
            </a:pPr>
            <a:endParaRPr lang="ru-RU"/>
          </a:p>
        </c:txPr>
        <c:crossAx val="73681920"/>
        <c:crosses val="autoZero"/>
        <c:auto val="1"/>
        <c:lblAlgn val="ctr"/>
        <c:lblOffset val="100"/>
      </c:catAx>
      <c:valAx>
        <c:axId val="73681920"/>
        <c:scaling>
          <c:orientation val="minMax"/>
        </c:scaling>
        <c:delete val="1"/>
        <c:axPos val="l"/>
        <c:numFmt formatCode="General" sourceLinked="1"/>
        <c:tickLblPos val="none"/>
        <c:crossAx val="73680384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8089158184703125E-2"/>
          <c:y val="1.4109543384068441E-2"/>
          <c:w val="0.60243719476531932"/>
          <c:h val="0.78619579306003062"/>
        </c:manualLayout>
      </c:layout>
      <c:lineChart>
        <c:grouping val="standard"/>
        <c:ser>
          <c:idx val="0"/>
          <c:order val="0"/>
          <c:tx>
            <c:strRef>
              <c:f>Лист1!$L$109</c:f>
              <c:strCache>
                <c:ptCount val="1"/>
                <c:pt idx="0">
                  <c:v>Катрен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3.7274941910537956E-2"/>
                  <c:y val="-5.878994926489649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9737792666911698E-2"/>
                  <c:y val="-1.175795282005703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5767512061812695E-2"/>
                  <c:y val="-1.6461133948079843E-2"/>
                </c:manualLayout>
              </c:layout>
              <c:dLblPos val="r"/>
              <c:showVal val="1"/>
            </c:dLbl>
            <c:numFmt formatCode="#,##0.00" sourceLinked="0"/>
            <c:spPr>
              <a:solidFill>
                <a:schemeClr val="accent1"/>
              </a:solidFill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Лист1!$K$110:$K$114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Лист1!$L$110:$L$114</c:f>
              <c:numCache>
                <c:formatCode>General</c:formatCode>
                <c:ptCount val="5"/>
                <c:pt idx="0">
                  <c:v>0.42529500000000003</c:v>
                </c:pt>
                <c:pt idx="1">
                  <c:v>2.957236</c:v>
                </c:pt>
                <c:pt idx="2">
                  <c:v>1.864131</c:v>
                </c:pt>
                <c:pt idx="3">
                  <c:v>1.7796109999999998</c:v>
                </c:pt>
                <c:pt idx="4">
                  <c:v>4.4967579999999998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Лист1!$M$109</c:f>
              <c:strCache>
                <c:ptCount val="1"/>
                <c:pt idx="0">
                  <c:v>Р-Фарм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3.7274941910537956E-2"/>
                  <c:y val="-2.351590564011409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3733625556756346E-2"/>
                  <c:y val="9.406362256045641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0212437369217932E-2"/>
                  <c:y val="0"/>
                </c:manualLayout>
              </c:layout>
              <c:dLblPos val="r"/>
              <c:showVal val="1"/>
            </c:dLbl>
            <c:numFmt formatCode="#,##0.00" sourceLinked="0"/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Лист1!$K$110:$K$114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Лист1!$M$110:$M$114</c:f>
              <c:numCache>
                <c:formatCode>General</c:formatCode>
                <c:ptCount val="5"/>
                <c:pt idx="0">
                  <c:v>0.21596700000000033</c:v>
                </c:pt>
                <c:pt idx="1">
                  <c:v>4.9799910000000072</c:v>
                </c:pt>
                <c:pt idx="2">
                  <c:v>5.011533</c:v>
                </c:pt>
                <c:pt idx="3">
                  <c:v>6.2086790000000072</c:v>
                </c:pt>
                <c:pt idx="4">
                  <c:v>8.8783450000000013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Лист1!$N$109</c:f>
              <c:strCache>
                <c:ptCount val="1"/>
                <c:pt idx="0">
                  <c:v>Протек ЦВ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3.7274941910537956E-2"/>
                  <c:y val="-8.23058549050105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3427185776419725E-2"/>
                  <c:y val="-9.406362256045641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9737792666911698E-2"/>
                  <c:y val="-2.3515905640114098E-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5767512061812695E-2"/>
                  <c:y val="-1.410954338406836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2752652364362062E-2"/>
                  <c:y val="-1.6461133948079763E-2"/>
                </c:manualLayout>
              </c:layout>
              <c:dLblPos val="r"/>
              <c:showVal val="1"/>
            </c:dLbl>
            <c:numFmt formatCode="#,##0.00" sourceLinked="0"/>
            <c:spPr>
              <a:solidFill>
                <a:schemeClr val="accent3"/>
              </a:solidFill>
            </c:spPr>
            <c:txPr>
              <a:bodyPr/>
              <a:lstStyle/>
              <a:p>
                <a:pPr>
                  <a:defRPr sz="1600" b="1">
                    <a:solidFill>
                      <a:srgbClr val="000044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Лист1!$K$110:$K$114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Лист1!$N$110:$N$114</c:f>
              <c:numCache>
                <c:formatCode>General</c:formatCode>
                <c:ptCount val="5"/>
                <c:pt idx="0">
                  <c:v>0.79670600000000003</c:v>
                </c:pt>
                <c:pt idx="1">
                  <c:v>5.3960499999999998</c:v>
                </c:pt>
                <c:pt idx="2">
                  <c:v>0.62865000000000104</c:v>
                </c:pt>
                <c:pt idx="3">
                  <c:v>0.33801100000000045</c:v>
                </c:pt>
                <c:pt idx="4">
                  <c:v>1.2663229999999999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Лист1!$O$109</c:f>
              <c:strCache>
                <c:ptCount val="1"/>
                <c:pt idx="0">
                  <c:v>РОСТА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3.7274941910537956E-2"/>
                  <c:y val="-0.12933748102062756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9737792666911698E-2"/>
                  <c:y val="-4.232881531681670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5767512061812695E-2"/>
                  <c:y val="-4.232863015220544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2752652364362062E-2"/>
                  <c:y val="-7.0547716920343157E-3"/>
                </c:manualLayout>
              </c:layout>
              <c:dLblPos val="r"/>
              <c:showVal val="1"/>
            </c:dLbl>
            <c:numFmt formatCode="#,##0.00" sourceLinked="0"/>
            <c:spPr>
              <a:solidFill>
                <a:schemeClr val="accent4"/>
              </a:solidFill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Лист1!$K$110:$K$114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Лист1!$O$110:$O$114</c:f>
              <c:numCache>
                <c:formatCode>General</c:formatCode>
                <c:ptCount val="5"/>
                <c:pt idx="0">
                  <c:v>0.88867099999999999</c:v>
                </c:pt>
                <c:pt idx="1">
                  <c:v>3.6057809999999999</c:v>
                </c:pt>
                <c:pt idx="2">
                  <c:v>0.80840500000000004</c:v>
                </c:pt>
                <c:pt idx="3">
                  <c:v>0.64448700000000003</c:v>
                </c:pt>
                <c:pt idx="4">
                  <c:v>0.732182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Лист1!$P$109</c:f>
              <c:strCache>
                <c:ptCount val="1"/>
                <c:pt idx="0">
                  <c:v>СИА Интернейшнл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3.7274941910537956E-2"/>
                  <c:y val="4.7031811280228188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1245222515636977E-2"/>
                  <c:y val="4.7031811280228188E-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5767512061812695E-2"/>
                  <c:y val="2.3515905640114098E-3"/>
                </c:manualLayout>
              </c:layout>
              <c:dLblPos val="r"/>
              <c:showVal val="1"/>
            </c:dLbl>
            <c:numFmt formatCode="#,##0.00" sourceLinked="0"/>
            <c:spPr>
              <a:solidFill>
                <a:schemeClr val="accent5"/>
              </a:solidFill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Val val="1"/>
          </c:dLbls>
          <c:cat>
            <c:numRef>
              <c:f>Лист1!$K$110:$K$114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Лист1!$P$110:$P$114</c:f>
              <c:numCache>
                <c:formatCode>General</c:formatCode>
                <c:ptCount val="5"/>
                <c:pt idx="0">
                  <c:v>4.6614000000000003E-2</c:v>
                </c:pt>
                <c:pt idx="1">
                  <c:v>6.454E-2</c:v>
                </c:pt>
                <c:pt idx="2">
                  <c:v>5.6182000000000003E-2</c:v>
                </c:pt>
                <c:pt idx="3">
                  <c:v>2.3357999999999997E-2</c:v>
                </c:pt>
                <c:pt idx="4">
                  <c:v>-1.7335E-2</c:v>
                </c:pt>
              </c:numCache>
            </c:numRef>
          </c:val>
          <c:smooth val="1"/>
        </c:ser>
        <c:marker val="1"/>
        <c:axId val="73777920"/>
        <c:axId val="73779456"/>
      </c:lineChart>
      <c:catAx>
        <c:axId val="73777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0044"/>
                </a:solidFill>
              </a:defRPr>
            </a:pPr>
            <a:endParaRPr lang="ru-RU"/>
          </a:p>
        </c:txPr>
        <c:crossAx val="73779456"/>
        <c:crosses val="autoZero"/>
        <c:auto val="1"/>
        <c:lblAlgn val="ctr"/>
        <c:lblOffset val="100"/>
      </c:catAx>
      <c:valAx>
        <c:axId val="73779456"/>
        <c:scaling>
          <c:orientation val="minMax"/>
        </c:scaling>
        <c:delete val="1"/>
        <c:axPos val="l"/>
        <c:numFmt formatCode="General" sourceLinked="1"/>
        <c:tickLblPos val="none"/>
        <c:crossAx val="73777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989686331148461"/>
          <c:w val="0.58551437351772617"/>
          <c:h val="0.12209217494352495"/>
        </c:manualLayout>
      </c:layout>
      <c:txPr>
        <a:bodyPr/>
        <a:lstStyle/>
        <a:p>
          <a:pPr>
            <a:defRPr sz="1400" b="1">
              <a:solidFill>
                <a:srgbClr val="000044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5927078061285381E-2"/>
          <c:y val="0"/>
          <c:w val="0.9281458438774296"/>
          <c:h val="0.88739159701209669"/>
        </c:manualLayout>
      </c:layout>
      <c:barChart>
        <c:barDir val="col"/>
        <c:grouping val="stacked"/>
        <c:ser>
          <c:idx val="0"/>
          <c:order val="0"/>
          <c:tx>
            <c:strRef>
              <c:f>Лист1!$Q$14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000044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Лист1!$R$13:$V$13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Лист1!$R$14:$V$14</c:f>
              <c:numCache>
                <c:formatCode>#,##0</c:formatCode>
                <c:ptCount val="5"/>
                <c:pt idx="0">
                  <c:v>406.00099999999969</c:v>
                </c:pt>
                <c:pt idx="1">
                  <c:v>467.92200000000003</c:v>
                </c:pt>
                <c:pt idx="2">
                  <c:v>536.58199999999999</c:v>
                </c:pt>
                <c:pt idx="3">
                  <c:v>253.27799999999999</c:v>
                </c:pt>
                <c:pt idx="4">
                  <c:v>285.38400000000001</c:v>
                </c:pt>
              </c:numCache>
            </c:numRef>
          </c:val>
        </c:ser>
        <c:ser>
          <c:idx val="1"/>
          <c:order val="1"/>
          <c:tx>
            <c:strRef>
              <c:f>Лист1!$Q$15</c:f>
              <c:strCache>
                <c:ptCount val="1"/>
                <c:pt idx="0">
                  <c:v>Госпитальный рынок</c:v>
                </c:pt>
              </c:strCache>
            </c:strRef>
          </c:tx>
          <c:spPr>
            <a:solidFill>
              <a:srgbClr val="8585D4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Лист1!$R$13:$V$13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Лист1!$R$15:$V$15</c:f>
              <c:numCache>
                <c:formatCode>#,##0</c:formatCode>
                <c:ptCount val="5"/>
                <c:pt idx="0">
                  <c:v>130.09700000000001</c:v>
                </c:pt>
                <c:pt idx="1">
                  <c:v>141.63399999999999</c:v>
                </c:pt>
                <c:pt idx="2">
                  <c:v>157.21399999999986</c:v>
                </c:pt>
                <c:pt idx="3">
                  <c:v>74.962999999999994</c:v>
                </c:pt>
                <c:pt idx="4">
                  <c:v>81.712999999999994</c:v>
                </c:pt>
              </c:numCache>
            </c:numRef>
          </c:val>
        </c:ser>
        <c:ser>
          <c:idx val="2"/>
          <c:order val="2"/>
          <c:tx>
            <c:strRef>
              <c:f>Лист1!$Q$16</c:f>
              <c:strCache>
                <c:ptCount val="1"/>
                <c:pt idx="0">
                  <c:v>ЛЛО</c:v>
                </c:pt>
              </c:strCache>
            </c:strRef>
          </c:tx>
          <c:spPr>
            <a:solidFill>
              <a:srgbClr val="FB5B00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Лист1!$R$13:$V$13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Лист1!$R$16:$V$16</c:f>
              <c:numCache>
                <c:formatCode>#,##0</c:formatCode>
                <c:ptCount val="5"/>
                <c:pt idx="0">
                  <c:v>80.826999999999998</c:v>
                </c:pt>
                <c:pt idx="1">
                  <c:v>84.748000000000005</c:v>
                </c:pt>
                <c:pt idx="2">
                  <c:v>79.409000000000006</c:v>
                </c:pt>
                <c:pt idx="3">
                  <c:v>48.516999999999996</c:v>
                </c:pt>
                <c:pt idx="4">
                  <c:v>58.023000000000003</c:v>
                </c:pt>
              </c:numCache>
            </c:numRef>
          </c:val>
        </c:ser>
        <c:gapWidth val="36"/>
        <c:overlap val="100"/>
        <c:axId val="53189248"/>
        <c:axId val="53203328"/>
      </c:barChart>
      <c:catAx>
        <c:axId val="53189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rgbClr val="000044"/>
                </a:solidFill>
              </a:defRPr>
            </a:pPr>
            <a:endParaRPr lang="ru-RU"/>
          </a:p>
        </c:txPr>
        <c:crossAx val="53203328"/>
        <c:crosses val="autoZero"/>
        <c:auto val="1"/>
        <c:lblAlgn val="ctr"/>
        <c:lblOffset val="100"/>
      </c:catAx>
      <c:valAx>
        <c:axId val="53203328"/>
        <c:scaling>
          <c:orientation val="minMax"/>
        </c:scaling>
        <c:delete val="1"/>
        <c:axPos val="l"/>
        <c:numFmt formatCode="#,##0" sourceLinked="1"/>
        <c:tickLblPos val="none"/>
        <c:crossAx val="5318924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1327871175846914E-2"/>
          <c:y val="2.7393531910621396E-2"/>
          <c:w val="0.39247758085648887"/>
          <c:h val="0.7924484052532836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000044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4.7691775999999955</c:v>
                </c:pt>
                <c:pt idx="1">
                  <c:v>4.8491078999999955</c:v>
                </c:pt>
                <c:pt idx="2">
                  <c:v>4.7199536000000002</c:v>
                </c:pt>
                <c:pt idx="3">
                  <c:v>2.2868769169999998</c:v>
                </c:pt>
                <c:pt idx="4">
                  <c:v>2.2749919700000012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Госпитальный рынок</c:v>
                </c:pt>
              </c:strCache>
            </c:strRef>
          </c:tx>
          <c:spPr>
            <a:solidFill>
              <a:srgbClr val="8585D4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0.54495009999999999</c:v>
                </c:pt>
                <c:pt idx="1">
                  <c:v>0.56876139999999997</c:v>
                </c:pt>
                <c:pt idx="2">
                  <c:v>0.66472220000000126</c:v>
                </c:pt>
                <c:pt idx="3">
                  <c:v>0.32171567900000075</c:v>
                </c:pt>
                <c:pt idx="4">
                  <c:v>0.2820509980000005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ЛЛО</c:v>
                </c:pt>
              </c:strCache>
            </c:strRef>
          </c:tx>
          <c:spPr>
            <a:solidFill>
              <a:srgbClr val="FB5B00"/>
            </a:solidFill>
          </c:spPr>
          <c:dLbls>
            <c:dLbl>
              <c:idx val="0"/>
              <c:layout>
                <c:manualLayout>
                  <c:x val="0"/>
                  <c:y val="-4.7316100572891533E-2"/>
                </c:manualLayout>
              </c:layout>
              <c:showVal val="1"/>
            </c:dLbl>
            <c:dLbl>
              <c:idx val="1"/>
              <c:layout>
                <c:manualLayout>
                  <c:x val="3.1090381471218972E-17"/>
                  <c:y val="-4.233545840732397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735481624175644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9845137324540272E-2"/>
                </c:manualLayout>
              </c:layout>
              <c:showVal val="1"/>
            </c:dLbl>
            <c:dLbl>
              <c:idx val="4"/>
              <c:layout>
                <c:manualLayout>
                  <c:x val="3.3917171596318401E-3"/>
                  <c:y val="-3.2374174076188936E-2"/>
                </c:manualLayout>
              </c:layout>
              <c:showVal val="1"/>
            </c:dLbl>
            <c:spPr>
              <a:solidFill>
                <a:srgbClr val="FB5B00"/>
              </a:solidFill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Лист1!$D$2:$D$6</c:f>
              <c:numCache>
                <c:formatCode>0.00</c:formatCode>
                <c:ptCount val="5"/>
                <c:pt idx="0">
                  <c:v>9.4797500000000215E-2</c:v>
                </c:pt>
                <c:pt idx="1">
                  <c:v>9.3794100000000255E-2</c:v>
                </c:pt>
                <c:pt idx="2">
                  <c:v>9.3999000000000207E-2</c:v>
                </c:pt>
                <c:pt idx="3">
                  <c:v>5.5644154999999945E-2</c:v>
                </c:pt>
                <c:pt idx="4">
                  <c:v>5.3095415999999999E-2</c:v>
                </c:pt>
              </c:numCache>
            </c:numRef>
          </c:val>
        </c:ser>
        <c:gapWidth val="36"/>
        <c:overlap val="100"/>
        <c:axId val="90702592"/>
        <c:axId val="90704128"/>
      </c:barChart>
      <c:catAx>
        <c:axId val="90702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rgbClr val="000068"/>
                </a:solidFill>
              </a:defRPr>
            </a:pPr>
            <a:endParaRPr lang="ru-RU"/>
          </a:p>
        </c:txPr>
        <c:crossAx val="90704128"/>
        <c:crosses val="autoZero"/>
        <c:auto val="1"/>
        <c:lblAlgn val="ctr"/>
        <c:lblOffset val="100"/>
      </c:catAx>
      <c:valAx>
        <c:axId val="90704128"/>
        <c:scaling>
          <c:orientation val="minMax"/>
        </c:scaling>
        <c:delete val="1"/>
        <c:axPos val="l"/>
        <c:numFmt formatCode="0.00" sourceLinked="1"/>
        <c:tickLblPos val="none"/>
        <c:crossAx val="9070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388214685263924"/>
          <c:y val="0.90277060966197564"/>
          <c:w val="0.43187206249111937"/>
          <c:h val="5.7384253013484599E-2"/>
        </c:manualLayout>
      </c:layout>
      <c:txPr>
        <a:bodyPr/>
        <a:lstStyle/>
        <a:p>
          <a:pPr>
            <a:defRPr sz="1400" b="1">
              <a:solidFill>
                <a:srgbClr val="000068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327871175846914E-2"/>
          <c:y val="2.7393531910621396E-2"/>
          <c:w val="0.95379127789010443"/>
          <c:h val="0.7924484052532836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розн</c:v>
                </c:pt>
              </c:strCache>
            </c:strRef>
          </c:tx>
          <c:spPr>
            <a:solidFill>
              <a:srgbClr val="000044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4.4370000000000003</c:v>
                </c:pt>
                <c:pt idx="1">
                  <c:v>4.4409999999999998</c:v>
                </c:pt>
                <c:pt idx="2">
                  <c:v>4.4480000000000004</c:v>
                </c:pt>
                <c:pt idx="3">
                  <c:v>2.226</c:v>
                </c:pt>
                <c:pt idx="4">
                  <c:v>2.1509999999999998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госп</c:v>
                </c:pt>
              </c:strCache>
            </c:strRef>
          </c:tx>
          <c:spPr>
            <a:solidFill>
              <a:srgbClr val="8585D4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0.99</c:v>
                </c:pt>
                <c:pt idx="1">
                  <c:v>1.0189999999999977</c:v>
                </c:pt>
                <c:pt idx="2">
                  <c:v>0.999</c:v>
                </c:pt>
                <c:pt idx="3">
                  <c:v>0.56200000000000061</c:v>
                </c:pt>
                <c:pt idx="4">
                  <c:v>0.50660000000000005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ДЛО</c:v>
                </c:pt>
              </c:strCache>
            </c:strRef>
          </c:tx>
          <c:spPr>
            <a:solidFill>
              <a:srgbClr val="FB5B00"/>
            </a:solidFill>
          </c:spPr>
          <c:dLbls>
            <c:dLbl>
              <c:idx val="0"/>
              <c:layout>
                <c:manualLayout>
                  <c:x val="0"/>
                  <c:y val="-4.7316100572891533E-2"/>
                </c:manualLayout>
              </c:layout>
              <c:showVal val="1"/>
            </c:dLbl>
            <c:dLbl>
              <c:idx val="1"/>
              <c:layout>
                <c:manualLayout>
                  <c:x val="3.1090381471218972E-17"/>
                  <c:y val="-4.233545840732397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735481624175644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9845137324540272E-2"/>
                </c:manualLayout>
              </c:layout>
              <c:showVal val="1"/>
            </c:dLbl>
            <c:dLbl>
              <c:idx val="4"/>
              <c:layout>
                <c:manualLayout>
                  <c:x val="3.3917171596318401E-3"/>
                  <c:y val="-3.2374174076188936E-2"/>
                </c:manualLayout>
              </c:layout>
              <c:showVal val="1"/>
            </c:dLbl>
            <c:spPr>
              <a:solidFill>
                <a:srgbClr val="FB5B00"/>
              </a:solidFill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1-2 кв. 2012</c:v>
                </c:pt>
                <c:pt idx="4">
                  <c:v>1-2 кв. 2013</c:v>
                </c:pt>
              </c:strCache>
            </c:strRef>
          </c:cat>
          <c:val>
            <c:numRef>
              <c:f>Лист1!$D$2:$D$6</c:f>
              <c:numCache>
                <c:formatCode>0.00</c:formatCode>
                <c:ptCount val="5"/>
                <c:pt idx="0">
                  <c:v>9.6000000000000002E-2</c:v>
                </c:pt>
                <c:pt idx="1">
                  <c:v>9.7000000000000003E-2</c:v>
                </c:pt>
                <c:pt idx="2">
                  <c:v>8.7000000000000022E-2</c:v>
                </c:pt>
                <c:pt idx="3">
                  <c:v>4.8000000000000001E-2</c:v>
                </c:pt>
                <c:pt idx="4">
                  <c:v>4.3299999999999998E-2</c:v>
                </c:pt>
              </c:numCache>
            </c:numRef>
          </c:val>
        </c:ser>
        <c:gapWidth val="36"/>
        <c:overlap val="100"/>
        <c:axId val="90751360"/>
        <c:axId val="90752896"/>
      </c:barChart>
      <c:catAx>
        <c:axId val="90751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rgbClr val="000068"/>
                </a:solidFill>
              </a:defRPr>
            </a:pPr>
            <a:endParaRPr lang="ru-RU"/>
          </a:p>
        </c:txPr>
        <c:crossAx val="90752896"/>
        <c:crosses val="autoZero"/>
        <c:auto val="1"/>
        <c:lblAlgn val="ctr"/>
        <c:lblOffset val="100"/>
      </c:catAx>
      <c:valAx>
        <c:axId val="90752896"/>
        <c:scaling>
          <c:orientation val="minMax"/>
        </c:scaling>
        <c:delete val="1"/>
        <c:axPos val="l"/>
        <c:numFmt formatCode="0.00" sourceLinked="1"/>
        <c:tickLblPos val="none"/>
        <c:crossAx val="90751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2587726732147448"/>
          <c:y val="0.1255146903650903"/>
          <c:w val="0.66109635109902065"/>
          <c:h val="0.54875167069195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spPr>
            <a:solidFill>
              <a:schemeClr val="bg2"/>
            </a:solidFill>
          </c:spPr>
          <c:explosion val="12"/>
          <c:dPt>
            <c:idx val="0"/>
            <c:explosion val="0"/>
            <c:spPr>
              <a:solidFill>
                <a:srgbClr val="000044"/>
              </a:solidFill>
            </c:spPr>
          </c:dPt>
          <c:dPt>
            <c:idx val="1"/>
            <c:explosion val="0"/>
            <c:spPr>
              <a:solidFill>
                <a:srgbClr val="FB5B00"/>
              </a:solidFill>
            </c:spPr>
          </c:dPt>
          <c:dLbls>
            <c:dLbl>
              <c:idx val="0"/>
              <c:layout>
                <c:manualLayout>
                  <c:x val="-0.31091153314858638"/>
                  <c:y val="0.12316663540225599"/>
                </c:manualLayout>
              </c:layout>
              <c:showVal val="1"/>
            </c:dLbl>
            <c:dLbl>
              <c:idx val="1"/>
              <c:layout>
                <c:manualLayout>
                  <c:x val="0.2089329146857177"/>
                  <c:y val="-0.1403501418622650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Импорт через представительства</c:v>
                </c:pt>
                <c:pt idx="1">
                  <c:v>Импорт через дистрибьюторов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64.5</c:v>
                </c:pt>
                <c:pt idx="1">
                  <c:v>35.5</c:v>
                </c:pt>
              </c:numCache>
            </c:numRef>
          </c:val>
        </c:ser>
        <c:firstSliceAng val="28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72182391376202"/>
          <c:y val="6.2233568598025674E-2"/>
          <c:w val="0.74630187543962334"/>
          <c:h val="0.619477630313974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spPr>
            <a:solidFill>
              <a:schemeClr val="bg2"/>
            </a:solidFill>
          </c:spPr>
          <c:explosion val="12"/>
          <c:dPt>
            <c:idx val="0"/>
            <c:explosion val="0"/>
            <c:spPr>
              <a:solidFill>
                <a:srgbClr val="000044"/>
              </a:solidFill>
            </c:spPr>
          </c:dPt>
          <c:dPt>
            <c:idx val="1"/>
            <c:explosion val="0"/>
            <c:spPr>
              <a:solidFill>
                <a:srgbClr val="FB5B00"/>
              </a:solidFill>
            </c:spPr>
          </c:dPt>
          <c:dLbls>
            <c:dLbl>
              <c:idx val="0"/>
              <c:layout>
                <c:manualLayout>
                  <c:x val="-0.37817905236485144"/>
                  <c:y val="1.1494067578024238E-2"/>
                </c:manualLayout>
              </c:layout>
              <c:showVal val="1"/>
            </c:dLbl>
            <c:dLbl>
              <c:idx val="1"/>
              <c:layout>
                <c:manualLayout>
                  <c:x val="0.23135542109113921"/>
                  <c:y val="-0.1217380472248927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Импорт через представительства</c:v>
                </c:pt>
                <c:pt idx="1">
                  <c:v>Импорт через дистрибьюторов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68.900000000000006</c:v>
                </c:pt>
                <c:pt idx="1">
                  <c:v>31.1</c:v>
                </c:pt>
              </c:numCache>
            </c:numRef>
          </c:val>
        </c:ser>
        <c:firstSliceAng val="298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7888725045692511E-2"/>
          <c:y val="0.22236868047525241"/>
          <c:w val="0.85392990618564668"/>
          <c:h val="0.473012583891305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spPr>
            <a:solidFill>
              <a:srgbClr val="FB5B00"/>
            </a:solidFill>
          </c:spPr>
          <c:explosion val="12"/>
          <c:dPt>
            <c:idx val="0"/>
            <c:explosion val="0"/>
            <c:spPr>
              <a:solidFill>
                <a:srgbClr val="000044"/>
              </a:solidFill>
            </c:spPr>
          </c:dPt>
          <c:dPt>
            <c:idx val="1"/>
            <c:explosion val="0"/>
          </c:dPt>
          <c:dLbls>
            <c:dLbl>
              <c:idx val="0"/>
              <c:layout>
                <c:manualLayout>
                  <c:x val="-0.36174646376015307"/>
                  <c:y val="5.1615939387016484E-3"/>
                </c:manualLayout>
              </c:layout>
              <c:showVal val="1"/>
            </c:dLbl>
            <c:dLbl>
              <c:idx val="1"/>
              <c:layout>
                <c:manualLayout>
                  <c:x val="0.16514164285950703"/>
                  <c:y val="-6.8348821961879039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Импорт через представительства</c:v>
                </c:pt>
                <c:pt idx="1">
                  <c:v>Импорт через дистрибьюторов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70.2</c:v>
                </c:pt>
                <c:pt idx="1">
                  <c:v>29.8</c:v>
                </c:pt>
              </c:numCache>
            </c:numRef>
          </c:val>
        </c:ser>
        <c:firstSliceAng val="295"/>
      </c:pieChart>
    </c:plotArea>
    <c:legend>
      <c:legendPos val="b"/>
      <c:layout>
        <c:manualLayout>
          <c:xMode val="edge"/>
          <c:yMode val="edge"/>
          <c:x val="3.7588242273239612E-2"/>
          <c:y val="0.85795983544864474"/>
          <c:w val="0.94276116746752092"/>
          <c:h val="0.14204016455135693"/>
        </c:manualLayout>
      </c:layout>
      <c:txPr>
        <a:bodyPr/>
        <a:lstStyle/>
        <a:p>
          <a:pPr>
            <a:defRPr sz="1600" b="1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1367045483436316E-3"/>
          <c:y val="6.3972846859099127E-3"/>
          <c:w val="0.93465092924516313"/>
          <c:h val="0.775819225267898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spPr>
            <a:solidFill>
              <a:srgbClr val="285B97">
                <a:alpha val="75000"/>
              </a:srgbClr>
            </a:solidFill>
          </c:spPr>
          <c:explosion val="12"/>
          <c:dPt>
            <c:idx val="0"/>
            <c:explosion val="0"/>
            <c:spPr>
              <a:solidFill>
                <a:srgbClr val="000044"/>
              </a:solidFill>
            </c:spPr>
          </c:dPt>
          <c:dPt>
            <c:idx val="1"/>
            <c:explosion val="0"/>
            <c:spPr>
              <a:solidFill>
                <a:srgbClr val="FB5B00"/>
              </a:solidFill>
            </c:spPr>
          </c:dPt>
          <c:dLbls>
            <c:dLbl>
              <c:idx val="0"/>
              <c:layout>
                <c:manualLayout>
                  <c:x val="-0.44544657158111511"/>
                  <c:y val="-6.2954310971463409E-2"/>
                </c:manualLayout>
              </c:layout>
              <c:showVal val="1"/>
            </c:dLbl>
            <c:dLbl>
              <c:idx val="1"/>
              <c:layout>
                <c:manualLayout>
                  <c:x val="0.15511889931270625"/>
                  <c:y val="-8.451385795014890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Импорт через представительства</c:v>
                </c:pt>
                <c:pt idx="1">
                  <c:v>Импорт через дистрибьюторов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74.3</c:v>
                </c:pt>
                <c:pt idx="1">
                  <c:v>25.7</c:v>
                </c:pt>
              </c:numCache>
            </c:numRef>
          </c:val>
        </c:ser>
        <c:firstSliceAng val="297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235735381253933"/>
          <c:y val="2.5195613185836494E-2"/>
          <c:w val="0.84431417342517601"/>
          <c:h val="0.723697862935865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spPr>
            <a:solidFill>
              <a:schemeClr val="bg2"/>
            </a:solidFill>
          </c:spPr>
          <c:explosion val="12"/>
          <c:dPt>
            <c:idx val="0"/>
            <c:explosion val="0"/>
            <c:spPr>
              <a:solidFill>
                <a:srgbClr val="000044"/>
              </a:solidFill>
            </c:spPr>
          </c:dPt>
          <c:dPt>
            <c:idx val="1"/>
            <c:explosion val="0"/>
            <c:spPr>
              <a:solidFill>
                <a:srgbClr val="FB5B00"/>
              </a:solidFill>
            </c:spPr>
          </c:dPt>
          <c:dLbls>
            <c:dLbl>
              <c:idx val="0"/>
              <c:layout>
                <c:manualLayout>
                  <c:x val="-0.22408563400362919"/>
                  <c:y val="7.2778867824210086E-2"/>
                </c:manualLayout>
              </c:layout>
              <c:showVal val="1"/>
            </c:dLbl>
            <c:dLbl>
              <c:idx val="1"/>
              <c:layout>
                <c:manualLayout>
                  <c:x val="0.20731232409361922"/>
                  <c:y val="-7.9080003015538095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Импорт через представительства</c:v>
                </c:pt>
                <c:pt idx="1">
                  <c:v>Импорт через дистрибьюторов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78.7</c:v>
                </c:pt>
                <c:pt idx="1">
                  <c:v>21.3</c:v>
                </c:pt>
              </c:numCache>
            </c:numRef>
          </c:val>
        </c:ser>
        <c:firstSliceAng val="287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635C4-3961-4A5E-BC29-0762ADD487F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5B1AA8-FD37-4D89-8643-0AF6718DD899}">
      <dgm:prSet phldrT="[Текст]" custT="1"/>
      <dgm:spPr>
        <a:solidFill>
          <a:srgbClr val="000044"/>
        </a:solidFill>
      </dgm:spPr>
      <dgm:t>
        <a:bodyPr/>
        <a:lstStyle/>
        <a:p>
          <a:r>
            <a:rPr lang="ru-RU" sz="2000" b="1" dirty="0" smtClean="0"/>
            <a:t>1995</a:t>
          </a:r>
        </a:p>
        <a:p>
          <a:r>
            <a:rPr lang="ru-RU" sz="2000" dirty="0" smtClean="0"/>
            <a:t>Компании, имеющие лицензии на оптовую деятельность</a:t>
          </a:r>
          <a:endParaRPr lang="ru-RU" sz="2000" dirty="0"/>
        </a:p>
      </dgm:t>
    </dgm:pt>
    <dgm:pt modelId="{A2642B49-781F-4660-84F5-5E90FCEFA9A3}" type="parTrans" cxnId="{481DF013-E228-41B5-BE6B-64DA11D6E458}">
      <dgm:prSet/>
      <dgm:spPr/>
      <dgm:t>
        <a:bodyPr/>
        <a:lstStyle/>
        <a:p>
          <a:endParaRPr lang="ru-RU"/>
        </a:p>
      </dgm:t>
    </dgm:pt>
    <dgm:pt modelId="{81C36B82-DEE3-4E77-AA10-EA4984773538}" type="sibTrans" cxnId="{481DF013-E228-41B5-BE6B-64DA11D6E458}">
      <dgm:prSet/>
      <dgm:spPr/>
      <dgm:t>
        <a:bodyPr/>
        <a:lstStyle/>
        <a:p>
          <a:endParaRPr lang="ru-RU"/>
        </a:p>
      </dgm:t>
    </dgm:pt>
    <dgm:pt modelId="{167DF17B-BBF4-4D8A-8F59-22919785E9FC}" type="asst">
      <dgm:prSet phldrT="[Текст]" custT="1"/>
      <dgm:spPr>
        <a:solidFill>
          <a:srgbClr val="000044"/>
        </a:solidFill>
      </dgm:spPr>
      <dgm:t>
        <a:bodyPr/>
        <a:lstStyle/>
        <a:p>
          <a:r>
            <a:rPr lang="ru-RU" sz="2000" b="1" dirty="0" smtClean="0"/>
            <a:t>350-400</a:t>
          </a:r>
        </a:p>
        <a:p>
          <a:r>
            <a:rPr lang="ru-RU" sz="2000" dirty="0" smtClean="0"/>
            <a:t>Фармпроизводители</a:t>
          </a:r>
          <a:endParaRPr lang="ru-RU" sz="2000" dirty="0"/>
        </a:p>
      </dgm:t>
    </dgm:pt>
    <dgm:pt modelId="{98A70081-A835-46C3-9A7D-9877EF32E0BA}" type="parTrans" cxnId="{975A348D-E108-4C02-AFCE-2F944E4C73A2}">
      <dgm:prSet/>
      <dgm:spPr/>
      <dgm:t>
        <a:bodyPr/>
        <a:lstStyle/>
        <a:p>
          <a:endParaRPr lang="ru-RU"/>
        </a:p>
      </dgm:t>
    </dgm:pt>
    <dgm:pt modelId="{0305A2C3-6BBB-49AF-B54D-CCAA807D897B}" type="sibTrans" cxnId="{975A348D-E108-4C02-AFCE-2F944E4C73A2}">
      <dgm:prSet/>
      <dgm:spPr/>
      <dgm:t>
        <a:bodyPr/>
        <a:lstStyle/>
        <a:p>
          <a:endParaRPr lang="ru-RU"/>
        </a:p>
      </dgm:t>
    </dgm:pt>
    <dgm:pt modelId="{3ABFD5E4-D593-4756-8D25-C9B991AB1129}">
      <dgm:prSet phldrT="[Текст]" custT="1"/>
      <dgm:spPr>
        <a:solidFill>
          <a:srgbClr val="000044"/>
        </a:solidFill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  <a:sym typeface="Symbol"/>
            </a:rPr>
            <a:t></a:t>
          </a:r>
          <a:r>
            <a:rPr lang="ru-RU" sz="2000" b="1" dirty="0" smtClean="0"/>
            <a:t>5</a:t>
          </a:r>
          <a:r>
            <a:rPr lang="en-US" sz="2000" b="1" dirty="0" smtClean="0"/>
            <a:t>0</a:t>
          </a:r>
          <a:endParaRPr lang="ru-RU" sz="2000" b="1" dirty="0" smtClean="0"/>
        </a:p>
        <a:p>
          <a:r>
            <a:rPr lang="ru-RU" sz="2000" dirty="0" smtClean="0"/>
            <a:t>Логистические операторы</a:t>
          </a:r>
          <a:endParaRPr lang="ru-RU" sz="2000" dirty="0"/>
        </a:p>
      </dgm:t>
    </dgm:pt>
    <dgm:pt modelId="{774AF17D-2AA7-4EF4-84E1-93A11BB93589}" type="parTrans" cxnId="{819AAD41-F3EF-4917-A329-C04361399F4C}">
      <dgm:prSet/>
      <dgm:spPr/>
      <dgm:t>
        <a:bodyPr/>
        <a:lstStyle/>
        <a:p>
          <a:endParaRPr lang="ru-RU"/>
        </a:p>
      </dgm:t>
    </dgm:pt>
    <dgm:pt modelId="{E7784D15-43CE-4826-8D28-E87D0E7D7B7A}" type="sibTrans" cxnId="{819AAD41-F3EF-4917-A329-C04361399F4C}">
      <dgm:prSet/>
      <dgm:spPr/>
      <dgm:t>
        <a:bodyPr/>
        <a:lstStyle/>
        <a:p>
          <a:endParaRPr lang="ru-RU"/>
        </a:p>
      </dgm:t>
    </dgm:pt>
    <dgm:pt modelId="{761E5B85-3C74-404C-8038-BD080E385D6A}">
      <dgm:prSet phldrT="[Текст]" custT="1"/>
      <dgm:spPr>
        <a:solidFill>
          <a:srgbClr val="000044"/>
        </a:solidFill>
      </dgm:spPr>
      <dgm:t>
        <a:bodyPr/>
        <a:lstStyle/>
        <a:p>
          <a:r>
            <a:rPr lang="en-US" sz="2000" b="1" dirty="0" smtClean="0"/>
            <a:t>&gt;</a:t>
          </a:r>
          <a:r>
            <a:rPr lang="ru-RU" sz="2000" b="1" dirty="0" smtClean="0"/>
            <a:t>1</a:t>
          </a:r>
          <a:r>
            <a:rPr lang="en-US" sz="2000" b="1" dirty="0" smtClean="0"/>
            <a:t>500 </a:t>
          </a:r>
          <a:r>
            <a:rPr lang="ru-RU" sz="2000" dirty="0" err="1" smtClean="0"/>
            <a:t>Фармдистрибьюторы</a:t>
          </a:r>
          <a:endParaRPr lang="ru-RU" sz="2000" dirty="0"/>
        </a:p>
      </dgm:t>
    </dgm:pt>
    <dgm:pt modelId="{62DF753F-939E-4827-9C31-8E0C6E3BCCC5}" type="parTrans" cxnId="{62244516-D48C-4B02-AFE9-08DA473160D4}">
      <dgm:prSet/>
      <dgm:spPr/>
      <dgm:t>
        <a:bodyPr/>
        <a:lstStyle/>
        <a:p>
          <a:endParaRPr lang="ru-RU"/>
        </a:p>
      </dgm:t>
    </dgm:pt>
    <dgm:pt modelId="{E69407D1-F1E3-4F06-9E8E-DB3ECFD20C70}" type="sibTrans" cxnId="{62244516-D48C-4B02-AFE9-08DA473160D4}">
      <dgm:prSet/>
      <dgm:spPr/>
      <dgm:t>
        <a:bodyPr/>
        <a:lstStyle/>
        <a:p>
          <a:endParaRPr lang="ru-RU"/>
        </a:p>
      </dgm:t>
    </dgm:pt>
    <dgm:pt modelId="{23B68D6E-CC9D-4D3F-B135-34BC30FC57BA}">
      <dgm:prSet phldrT="[Текст]" custT="1"/>
      <dgm:spPr>
        <a:solidFill>
          <a:srgbClr val="FF5B00"/>
        </a:solidFill>
      </dgm:spPr>
      <dgm:t>
        <a:bodyPr/>
        <a:lstStyle/>
        <a:p>
          <a:r>
            <a:rPr lang="ru-RU" sz="2000" b="1" dirty="0" smtClean="0">
              <a:solidFill>
                <a:srgbClr val="000068"/>
              </a:solidFill>
            </a:rPr>
            <a:t>200-250 </a:t>
          </a:r>
          <a:r>
            <a:rPr lang="ru-RU" sz="2000" b="0" dirty="0" smtClean="0">
              <a:solidFill>
                <a:srgbClr val="000068"/>
              </a:solidFill>
            </a:rPr>
            <a:t>реально работающие дистрибьюторы</a:t>
          </a:r>
          <a:endParaRPr lang="ru-RU" sz="2000" b="0" dirty="0">
            <a:solidFill>
              <a:srgbClr val="000068"/>
            </a:solidFill>
          </a:endParaRPr>
        </a:p>
      </dgm:t>
    </dgm:pt>
    <dgm:pt modelId="{C7859F2C-910D-46A2-B2E0-33A613E18304}" type="parTrans" cxnId="{DF41FCAF-3142-446C-AB51-317BEF285D3B}">
      <dgm:prSet/>
      <dgm:spPr/>
      <dgm:t>
        <a:bodyPr/>
        <a:lstStyle/>
        <a:p>
          <a:endParaRPr lang="ru-RU"/>
        </a:p>
      </dgm:t>
    </dgm:pt>
    <dgm:pt modelId="{D92AA21B-C541-44E9-8FE5-C889557460F0}" type="sibTrans" cxnId="{DF41FCAF-3142-446C-AB51-317BEF285D3B}">
      <dgm:prSet/>
      <dgm:spPr/>
      <dgm:t>
        <a:bodyPr/>
        <a:lstStyle/>
        <a:p>
          <a:endParaRPr lang="ru-RU"/>
        </a:p>
      </dgm:t>
    </dgm:pt>
    <dgm:pt modelId="{C0D0BD4A-94BC-4749-AD92-095434B4DD8F}">
      <dgm:prSet phldrT="[Текст]" custT="1"/>
      <dgm:spPr>
        <a:solidFill>
          <a:srgbClr val="000044"/>
        </a:solidFill>
      </dgm:spPr>
      <dgm:t>
        <a:bodyPr/>
        <a:lstStyle/>
        <a:p>
          <a:r>
            <a:rPr lang="ru-RU" sz="2000" b="1" dirty="0" smtClean="0"/>
            <a:t>300-400</a:t>
          </a:r>
          <a:endParaRPr lang="ru-RU" sz="2000" dirty="0" smtClean="0"/>
        </a:p>
        <a:p>
          <a:r>
            <a:rPr lang="ru-RU" sz="2000" dirty="0" smtClean="0"/>
            <a:t>«карманные» дистрибьюторы</a:t>
          </a:r>
          <a:endParaRPr lang="ru-RU" sz="2000" dirty="0"/>
        </a:p>
      </dgm:t>
    </dgm:pt>
    <dgm:pt modelId="{72D5E36E-EF6C-4E73-8058-3E84D9E2DFEA}" type="parTrans" cxnId="{12A77E8A-D65F-4E4A-B075-2C00C422AE5D}">
      <dgm:prSet/>
      <dgm:spPr/>
      <dgm:t>
        <a:bodyPr/>
        <a:lstStyle/>
        <a:p>
          <a:endParaRPr lang="ru-RU"/>
        </a:p>
      </dgm:t>
    </dgm:pt>
    <dgm:pt modelId="{4E88A498-B69B-4BD5-BE2F-B499C33B689C}" type="sibTrans" cxnId="{12A77E8A-D65F-4E4A-B075-2C00C422AE5D}">
      <dgm:prSet/>
      <dgm:spPr/>
      <dgm:t>
        <a:bodyPr/>
        <a:lstStyle/>
        <a:p>
          <a:endParaRPr lang="ru-RU"/>
        </a:p>
      </dgm:t>
    </dgm:pt>
    <dgm:pt modelId="{B76B3031-F569-49BB-A62A-E5CB32DB5692}">
      <dgm:prSet phldrT="[Текст]" custT="1"/>
      <dgm:spPr>
        <a:solidFill>
          <a:srgbClr val="000044"/>
        </a:solidFill>
      </dgm:spPr>
      <dgm:t>
        <a:bodyPr/>
        <a:lstStyle/>
        <a:p>
          <a:r>
            <a:rPr lang="ru-RU" sz="2000" dirty="0" smtClean="0"/>
            <a:t>Однодневки и «молчуны»</a:t>
          </a:r>
          <a:endParaRPr lang="ru-RU" sz="2000" dirty="0"/>
        </a:p>
      </dgm:t>
    </dgm:pt>
    <dgm:pt modelId="{77556E4E-8910-4861-BF41-3BAA127A6772}" type="parTrans" cxnId="{529B6CD0-7D6B-45F4-AFBB-8762623691A2}">
      <dgm:prSet/>
      <dgm:spPr/>
      <dgm:t>
        <a:bodyPr/>
        <a:lstStyle/>
        <a:p>
          <a:endParaRPr lang="ru-RU"/>
        </a:p>
      </dgm:t>
    </dgm:pt>
    <dgm:pt modelId="{FACDF9ED-33C2-407B-BA0B-E00EDA5C8184}" type="sibTrans" cxnId="{529B6CD0-7D6B-45F4-AFBB-8762623691A2}">
      <dgm:prSet/>
      <dgm:spPr/>
      <dgm:t>
        <a:bodyPr/>
        <a:lstStyle/>
        <a:p>
          <a:endParaRPr lang="ru-RU"/>
        </a:p>
      </dgm:t>
    </dgm:pt>
    <dgm:pt modelId="{17746D5E-AE9E-4D8F-886A-FBAD00AA8E69}" type="pres">
      <dgm:prSet presAssocID="{D4A635C4-3961-4A5E-BC29-0762ADD487F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080EEB-5B97-43C3-9947-74416F81590F}" type="pres">
      <dgm:prSet presAssocID="{0C5B1AA8-FD37-4D89-8643-0AF6718DD899}" presName="root1" presStyleCnt="0"/>
      <dgm:spPr/>
    </dgm:pt>
    <dgm:pt modelId="{51EC4B13-7085-4956-9207-FB2ED3B45FB3}" type="pres">
      <dgm:prSet presAssocID="{0C5B1AA8-FD37-4D89-8643-0AF6718DD899}" presName="LevelOneTextNode" presStyleLbl="node0" presStyleIdx="0" presStyleCnt="1" custScaleY="210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FEAC35-7361-43FA-8FFA-5DA55628014E}" type="pres">
      <dgm:prSet presAssocID="{0C5B1AA8-FD37-4D89-8643-0AF6718DD899}" presName="level2hierChild" presStyleCnt="0"/>
      <dgm:spPr/>
    </dgm:pt>
    <dgm:pt modelId="{FF615C16-DBCA-4322-9F41-E2CC032E319B}" type="pres">
      <dgm:prSet presAssocID="{98A70081-A835-46C3-9A7D-9877EF32E0B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F1C4904-C17E-4B1A-A732-B03ABC63EF1B}" type="pres">
      <dgm:prSet presAssocID="{98A70081-A835-46C3-9A7D-9877EF32E0B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8FBEC702-A979-45F3-BCE5-C399F8F8F03F}" type="pres">
      <dgm:prSet presAssocID="{167DF17B-BBF4-4D8A-8F59-22919785E9FC}" presName="root2" presStyleCnt="0"/>
      <dgm:spPr/>
    </dgm:pt>
    <dgm:pt modelId="{6CA3E1C8-6AC4-427A-95C0-3E7BBECC1ECA}" type="pres">
      <dgm:prSet presAssocID="{167DF17B-BBF4-4D8A-8F59-22919785E9FC}" presName="LevelTwoTextNode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C5DE15-8C20-4D6D-BFDA-FD13AFA4C1B9}" type="pres">
      <dgm:prSet presAssocID="{167DF17B-BBF4-4D8A-8F59-22919785E9FC}" presName="level3hierChild" presStyleCnt="0"/>
      <dgm:spPr/>
    </dgm:pt>
    <dgm:pt modelId="{922B6B2A-5059-4533-A561-D9DAEEDD1D0F}" type="pres">
      <dgm:prSet presAssocID="{774AF17D-2AA7-4EF4-84E1-93A11BB93589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8813C5D6-65FD-4FD0-AA4A-FF82FA58DA4F}" type="pres">
      <dgm:prSet presAssocID="{774AF17D-2AA7-4EF4-84E1-93A11BB9358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AE4E1B3-ED40-428B-9695-E5DF744FA7F1}" type="pres">
      <dgm:prSet presAssocID="{3ABFD5E4-D593-4756-8D25-C9B991AB1129}" presName="root2" presStyleCnt="0"/>
      <dgm:spPr/>
    </dgm:pt>
    <dgm:pt modelId="{C44D95AB-3070-4774-8158-44CE0F430BC8}" type="pres">
      <dgm:prSet presAssocID="{3ABFD5E4-D593-4756-8D25-C9B991AB112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E5ABF1-02D0-43F9-95CE-4360BD17204E}" type="pres">
      <dgm:prSet presAssocID="{3ABFD5E4-D593-4756-8D25-C9B991AB1129}" presName="level3hierChild" presStyleCnt="0"/>
      <dgm:spPr/>
    </dgm:pt>
    <dgm:pt modelId="{BA7FA22B-EC64-4516-BD37-AFEC2E0DA1CF}" type="pres">
      <dgm:prSet presAssocID="{62DF753F-939E-4827-9C31-8E0C6E3BCCC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781CDE1-666F-43A8-94E7-6542AB46D53D}" type="pres">
      <dgm:prSet presAssocID="{62DF753F-939E-4827-9C31-8E0C6E3BCCC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0E6CD3C-1E66-431C-9998-A783AAAF6226}" type="pres">
      <dgm:prSet presAssocID="{761E5B85-3C74-404C-8038-BD080E385D6A}" presName="root2" presStyleCnt="0"/>
      <dgm:spPr/>
    </dgm:pt>
    <dgm:pt modelId="{C0C8BC4C-F570-49E3-9C3C-40CE662AEF15}" type="pres">
      <dgm:prSet presAssocID="{761E5B85-3C74-404C-8038-BD080E385D6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E4A684-52AD-4E57-A7DF-5250D4EC839E}" type="pres">
      <dgm:prSet presAssocID="{761E5B85-3C74-404C-8038-BD080E385D6A}" presName="level3hierChild" presStyleCnt="0"/>
      <dgm:spPr/>
    </dgm:pt>
    <dgm:pt modelId="{4B3FBA0F-2D0E-47B5-8852-141D1C6B7DE0}" type="pres">
      <dgm:prSet presAssocID="{C7859F2C-910D-46A2-B2E0-33A613E18304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327A44FD-ACEB-4060-BBB9-DF7B87C29695}" type="pres">
      <dgm:prSet presAssocID="{C7859F2C-910D-46A2-B2E0-33A613E18304}" presName="connTx" presStyleLbl="parChTrans1D3" presStyleIdx="0" presStyleCnt="3"/>
      <dgm:spPr/>
      <dgm:t>
        <a:bodyPr/>
        <a:lstStyle/>
        <a:p>
          <a:endParaRPr lang="ru-RU"/>
        </a:p>
      </dgm:t>
    </dgm:pt>
    <dgm:pt modelId="{CAB7E161-1622-401B-B905-30B84E1659B4}" type="pres">
      <dgm:prSet presAssocID="{23B68D6E-CC9D-4D3F-B135-34BC30FC57BA}" presName="root2" presStyleCnt="0"/>
      <dgm:spPr/>
    </dgm:pt>
    <dgm:pt modelId="{75D5B9AE-0B2D-4E14-9AD1-7A89B75F59DD}" type="pres">
      <dgm:prSet presAssocID="{23B68D6E-CC9D-4D3F-B135-34BC30FC57BA}" presName="LevelTwoTextNode" presStyleLbl="node3" presStyleIdx="0" presStyleCnt="3" custScaleY="154755" custLinFactNeighborX="169" custLinFactNeighborY="-13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EFE29D-05E5-46BC-8AD4-9DC44A2A51E5}" type="pres">
      <dgm:prSet presAssocID="{23B68D6E-CC9D-4D3F-B135-34BC30FC57BA}" presName="level3hierChild" presStyleCnt="0"/>
      <dgm:spPr/>
    </dgm:pt>
    <dgm:pt modelId="{96E5DFFE-909E-4545-B97D-CC1588F2A0E7}" type="pres">
      <dgm:prSet presAssocID="{72D5E36E-EF6C-4E73-8058-3E84D9E2DFE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B523E97E-3DAE-421D-A124-F3797CA15C41}" type="pres">
      <dgm:prSet presAssocID="{72D5E36E-EF6C-4E73-8058-3E84D9E2DFE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2056470B-3DF6-452E-8462-9C779EE18AB5}" type="pres">
      <dgm:prSet presAssocID="{C0D0BD4A-94BC-4749-AD92-095434B4DD8F}" presName="root2" presStyleCnt="0"/>
      <dgm:spPr/>
    </dgm:pt>
    <dgm:pt modelId="{DBE3FED8-EDB8-472E-9525-4D5130C3BDF5}" type="pres">
      <dgm:prSet presAssocID="{C0D0BD4A-94BC-4749-AD92-095434B4DD8F}" presName="LevelTwoTextNode" presStyleLbl="node3" presStyleIdx="1" presStyleCnt="3" custLinFactNeighborX="169" custLinFactNeighborY="-17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040224-8E15-4EF2-A106-AD1093F5E6B0}" type="pres">
      <dgm:prSet presAssocID="{C0D0BD4A-94BC-4749-AD92-095434B4DD8F}" presName="level3hierChild" presStyleCnt="0"/>
      <dgm:spPr/>
    </dgm:pt>
    <dgm:pt modelId="{3F600173-5CB1-41E0-9F09-29B8D762F780}" type="pres">
      <dgm:prSet presAssocID="{77556E4E-8910-4861-BF41-3BAA127A6772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1C41A4CA-5B87-48BA-A28B-56AB6149104A}" type="pres">
      <dgm:prSet presAssocID="{77556E4E-8910-4861-BF41-3BAA127A6772}" presName="connTx" presStyleLbl="parChTrans1D3" presStyleIdx="2" presStyleCnt="3"/>
      <dgm:spPr/>
      <dgm:t>
        <a:bodyPr/>
        <a:lstStyle/>
        <a:p>
          <a:endParaRPr lang="ru-RU"/>
        </a:p>
      </dgm:t>
    </dgm:pt>
    <dgm:pt modelId="{A6FD2FD6-2913-413F-9148-02F73AD3274E}" type="pres">
      <dgm:prSet presAssocID="{B76B3031-F569-49BB-A62A-E5CB32DB5692}" presName="root2" presStyleCnt="0"/>
      <dgm:spPr/>
    </dgm:pt>
    <dgm:pt modelId="{7C004BB0-6DD8-4D7E-850F-6B4C00796696}" type="pres">
      <dgm:prSet presAssocID="{B76B3031-F569-49BB-A62A-E5CB32DB5692}" presName="LevelTwoTextNode" presStyleLbl="node3" presStyleIdx="2" presStyleCnt="3" custLinFactNeighborX="169" custLinFactNeighborY="-82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E81910-4215-4241-A38E-3668A1BD6BA6}" type="pres">
      <dgm:prSet presAssocID="{B76B3031-F569-49BB-A62A-E5CB32DB5692}" presName="level3hierChild" presStyleCnt="0"/>
      <dgm:spPr/>
    </dgm:pt>
  </dgm:ptLst>
  <dgm:cxnLst>
    <dgm:cxn modelId="{F9964A0F-181E-4EB5-AB70-20B251D64BDA}" type="presOf" srcId="{167DF17B-BBF4-4D8A-8F59-22919785E9FC}" destId="{6CA3E1C8-6AC4-427A-95C0-3E7BBECC1ECA}" srcOrd="0" destOrd="0" presId="urn:microsoft.com/office/officeart/2005/8/layout/hierarchy2"/>
    <dgm:cxn modelId="{481DF013-E228-41B5-BE6B-64DA11D6E458}" srcId="{D4A635C4-3961-4A5E-BC29-0762ADD487FD}" destId="{0C5B1AA8-FD37-4D89-8643-0AF6718DD899}" srcOrd="0" destOrd="0" parTransId="{A2642B49-781F-4660-84F5-5E90FCEFA9A3}" sibTransId="{81C36B82-DEE3-4E77-AA10-EA4984773538}"/>
    <dgm:cxn modelId="{868A2C45-C019-4185-AF67-F07C0B6DF89D}" type="presOf" srcId="{761E5B85-3C74-404C-8038-BD080E385D6A}" destId="{C0C8BC4C-F570-49E3-9C3C-40CE662AEF15}" srcOrd="0" destOrd="0" presId="urn:microsoft.com/office/officeart/2005/8/layout/hierarchy2"/>
    <dgm:cxn modelId="{F668097D-FDC2-4556-A84B-CF6D43E69466}" type="presOf" srcId="{23B68D6E-CC9D-4D3F-B135-34BC30FC57BA}" destId="{75D5B9AE-0B2D-4E14-9AD1-7A89B75F59DD}" srcOrd="0" destOrd="0" presId="urn:microsoft.com/office/officeart/2005/8/layout/hierarchy2"/>
    <dgm:cxn modelId="{5EE27820-EF86-4FEE-BE55-22357759807C}" type="presOf" srcId="{72D5E36E-EF6C-4E73-8058-3E84D9E2DFEA}" destId="{96E5DFFE-909E-4545-B97D-CC1588F2A0E7}" srcOrd="0" destOrd="0" presId="urn:microsoft.com/office/officeart/2005/8/layout/hierarchy2"/>
    <dgm:cxn modelId="{CFA8FB8A-2402-4DAA-9230-825737F6FC9A}" type="presOf" srcId="{C7859F2C-910D-46A2-B2E0-33A613E18304}" destId="{327A44FD-ACEB-4060-BBB9-DF7B87C29695}" srcOrd="1" destOrd="0" presId="urn:microsoft.com/office/officeart/2005/8/layout/hierarchy2"/>
    <dgm:cxn modelId="{FF5DED7B-BB75-4B5A-B613-7062F8E6A4AD}" type="presOf" srcId="{D4A635C4-3961-4A5E-BC29-0762ADD487FD}" destId="{17746D5E-AE9E-4D8F-886A-FBAD00AA8E69}" srcOrd="0" destOrd="0" presId="urn:microsoft.com/office/officeart/2005/8/layout/hierarchy2"/>
    <dgm:cxn modelId="{15CC1D72-894F-42E8-878B-33ADAC335ADC}" type="presOf" srcId="{72D5E36E-EF6C-4E73-8058-3E84D9E2DFEA}" destId="{B523E97E-3DAE-421D-A124-F3797CA15C41}" srcOrd="1" destOrd="0" presId="urn:microsoft.com/office/officeart/2005/8/layout/hierarchy2"/>
    <dgm:cxn modelId="{2AD0FC6B-C45B-477F-BAF4-C990ACF5AC1C}" type="presOf" srcId="{C7859F2C-910D-46A2-B2E0-33A613E18304}" destId="{4B3FBA0F-2D0E-47B5-8852-141D1C6B7DE0}" srcOrd="0" destOrd="0" presId="urn:microsoft.com/office/officeart/2005/8/layout/hierarchy2"/>
    <dgm:cxn modelId="{819AAD41-F3EF-4917-A329-C04361399F4C}" srcId="{0C5B1AA8-FD37-4D89-8643-0AF6718DD899}" destId="{3ABFD5E4-D593-4756-8D25-C9B991AB1129}" srcOrd="1" destOrd="0" parTransId="{774AF17D-2AA7-4EF4-84E1-93A11BB93589}" sibTransId="{E7784D15-43CE-4826-8D28-E87D0E7D7B7A}"/>
    <dgm:cxn modelId="{DF41FCAF-3142-446C-AB51-317BEF285D3B}" srcId="{761E5B85-3C74-404C-8038-BD080E385D6A}" destId="{23B68D6E-CC9D-4D3F-B135-34BC30FC57BA}" srcOrd="0" destOrd="0" parTransId="{C7859F2C-910D-46A2-B2E0-33A613E18304}" sibTransId="{D92AA21B-C541-44E9-8FE5-C889557460F0}"/>
    <dgm:cxn modelId="{BFA2E06F-0F66-4E41-854D-54AAD73A1887}" type="presOf" srcId="{77556E4E-8910-4861-BF41-3BAA127A6772}" destId="{3F600173-5CB1-41E0-9F09-29B8D762F780}" srcOrd="0" destOrd="0" presId="urn:microsoft.com/office/officeart/2005/8/layout/hierarchy2"/>
    <dgm:cxn modelId="{6F8F9526-CB30-42A0-9CA3-47FC77D4D281}" type="presOf" srcId="{774AF17D-2AA7-4EF4-84E1-93A11BB93589}" destId="{8813C5D6-65FD-4FD0-AA4A-FF82FA58DA4F}" srcOrd="1" destOrd="0" presId="urn:microsoft.com/office/officeart/2005/8/layout/hierarchy2"/>
    <dgm:cxn modelId="{529B6CD0-7D6B-45F4-AFBB-8762623691A2}" srcId="{761E5B85-3C74-404C-8038-BD080E385D6A}" destId="{B76B3031-F569-49BB-A62A-E5CB32DB5692}" srcOrd="2" destOrd="0" parTransId="{77556E4E-8910-4861-BF41-3BAA127A6772}" sibTransId="{FACDF9ED-33C2-407B-BA0B-E00EDA5C8184}"/>
    <dgm:cxn modelId="{C5B78F27-EE08-4525-A56B-9FDB5DF146B1}" type="presOf" srcId="{98A70081-A835-46C3-9A7D-9877EF32E0BA}" destId="{4F1C4904-C17E-4B1A-A732-B03ABC63EF1B}" srcOrd="1" destOrd="0" presId="urn:microsoft.com/office/officeart/2005/8/layout/hierarchy2"/>
    <dgm:cxn modelId="{1D7B6DD7-8C2A-4072-BC3A-9406EDC2D964}" type="presOf" srcId="{C0D0BD4A-94BC-4749-AD92-095434B4DD8F}" destId="{DBE3FED8-EDB8-472E-9525-4D5130C3BDF5}" srcOrd="0" destOrd="0" presId="urn:microsoft.com/office/officeart/2005/8/layout/hierarchy2"/>
    <dgm:cxn modelId="{060B0F1E-04B3-4F50-9142-2D53B1B33101}" type="presOf" srcId="{62DF753F-939E-4827-9C31-8E0C6E3BCCC5}" destId="{BA7FA22B-EC64-4516-BD37-AFEC2E0DA1CF}" srcOrd="0" destOrd="0" presId="urn:microsoft.com/office/officeart/2005/8/layout/hierarchy2"/>
    <dgm:cxn modelId="{975A348D-E108-4C02-AFCE-2F944E4C73A2}" srcId="{0C5B1AA8-FD37-4D89-8643-0AF6718DD899}" destId="{167DF17B-BBF4-4D8A-8F59-22919785E9FC}" srcOrd="0" destOrd="0" parTransId="{98A70081-A835-46C3-9A7D-9877EF32E0BA}" sibTransId="{0305A2C3-6BBB-49AF-B54D-CCAA807D897B}"/>
    <dgm:cxn modelId="{FF78302D-A076-44BC-842C-3EE05BFF07D2}" type="presOf" srcId="{0C5B1AA8-FD37-4D89-8643-0AF6718DD899}" destId="{51EC4B13-7085-4956-9207-FB2ED3B45FB3}" srcOrd="0" destOrd="0" presId="urn:microsoft.com/office/officeart/2005/8/layout/hierarchy2"/>
    <dgm:cxn modelId="{0D83E304-6917-4C5C-A95C-B34C232CE5EC}" type="presOf" srcId="{B76B3031-F569-49BB-A62A-E5CB32DB5692}" destId="{7C004BB0-6DD8-4D7E-850F-6B4C00796696}" srcOrd="0" destOrd="0" presId="urn:microsoft.com/office/officeart/2005/8/layout/hierarchy2"/>
    <dgm:cxn modelId="{21322BA2-EAF9-4DFC-B816-F05751240DA7}" type="presOf" srcId="{3ABFD5E4-D593-4756-8D25-C9B991AB1129}" destId="{C44D95AB-3070-4774-8158-44CE0F430BC8}" srcOrd="0" destOrd="0" presId="urn:microsoft.com/office/officeart/2005/8/layout/hierarchy2"/>
    <dgm:cxn modelId="{12A77E8A-D65F-4E4A-B075-2C00C422AE5D}" srcId="{761E5B85-3C74-404C-8038-BD080E385D6A}" destId="{C0D0BD4A-94BC-4749-AD92-095434B4DD8F}" srcOrd="1" destOrd="0" parTransId="{72D5E36E-EF6C-4E73-8058-3E84D9E2DFEA}" sibTransId="{4E88A498-B69B-4BD5-BE2F-B499C33B689C}"/>
    <dgm:cxn modelId="{9EF7065E-67A7-40B1-B119-9E34CB088ADA}" type="presOf" srcId="{62DF753F-939E-4827-9C31-8E0C6E3BCCC5}" destId="{B781CDE1-666F-43A8-94E7-6542AB46D53D}" srcOrd="1" destOrd="0" presId="urn:microsoft.com/office/officeart/2005/8/layout/hierarchy2"/>
    <dgm:cxn modelId="{B216FA90-DA53-42BB-A2E0-D845BE9E7C8F}" type="presOf" srcId="{98A70081-A835-46C3-9A7D-9877EF32E0BA}" destId="{FF615C16-DBCA-4322-9F41-E2CC032E319B}" srcOrd="0" destOrd="0" presId="urn:microsoft.com/office/officeart/2005/8/layout/hierarchy2"/>
    <dgm:cxn modelId="{ADFD9B5A-DC1F-44A5-989F-69F0FB5C2BE8}" type="presOf" srcId="{774AF17D-2AA7-4EF4-84E1-93A11BB93589}" destId="{922B6B2A-5059-4533-A561-D9DAEEDD1D0F}" srcOrd="0" destOrd="0" presId="urn:microsoft.com/office/officeart/2005/8/layout/hierarchy2"/>
    <dgm:cxn modelId="{62244516-D48C-4B02-AFE9-08DA473160D4}" srcId="{0C5B1AA8-FD37-4D89-8643-0AF6718DD899}" destId="{761E5B85-3C74-404C-8038-BD080E385D6A}" srcOrd="2" destOrd="0" parTransId="{62DF753F-939E-4827-9C31-8E0C6E3BCCC5}" sibTransId="{E69407D1-F1E3-4F06-9E8E-DB3ECFD20C70}"/>
    <dgm:cxn modelId="{DE94C668-8EC4-48B6-BF82-69634216A057}" type="presOf" srcId="{77556E4E-8910-4861-BF41-3BAA127A6772}" destId="{1C41A4CA-5B87-48BA-A28B-56AB6149104A}" srcOrd="1" destOrd="0" presId="urn:microsoft.com/office/officeart/2005/8/layout/hierarchy2"/>
    <dgm:cxn modelId="{7CB50B15-1E37-4517-AC10-52BDAB4E2DC2}" type="presParOf" srcId="{17746D5E-AE9E-4D8F-886A-FBAD00AA8E69}" destId="{31080EEB-5B97-43C3-9947-74416F81590F}" srcOrd="0" destOrd="0" presId="urn:microsoft.com/office/officeart/2005/8/layout/hierarchy2"/>
    <dgm:cxn modelId="{03426BF5-00E2-40E4-A8F2-4C0D8B809565}" type="presParOf" srcId="{31080EEB-5B97-43C3-9947-74416F81590F}" destId="{51EC4B13-7085-4956-9207-FB2ED3B45FB3}" srcOrd="0" destOrd="0" presId="urn:microsoft.com/office/officeart/2005/8/layout/hierarchy2"/>
    <dgm:cxn modelId="{02254A28-2633-4794-8B89-1F590A916F22}" type="presParOf" srcId="{31080EEB-5B97-43C3-9947-74416F81590F}" destId="{5AFEAC35-7361-43FA-8FFA-5DA55628014E}" srcOrd="1" destOrd="0" presId="urn:microsoft.com/office/officeart/2005/8/layout/hierarchy2"/>
    <dgm:cxn modelId="{1054C4B6-3BE4-4865-A290-2A1611011692}" type="presParOf" srcId="{5AFEAC35-7361-43FA-8FFA-5DA55628014E}" destId="{FF615C16-DBCA-4322-9F41-E2CC032E319B}" srcOrd="0" destOrd="0" presId="urn:microsoft.com/office/officeart/2005/8/layout/hierarchy2"/>
    <dgm:cxn modelId="{21B8F8FF-F0F7-4A4E-BDDB-2BC001D3ECD1}" type="presParOf" srcId="{FF615C16-DBCA-4322-9F41-E2CC032E319B}" destId="{4F1C4904-C17E-4B1A-A732-B03ABC63EF1B}" srcOrd="0" destOrd="0" presId="urn:microsoft.com/office/officeart/2005/8/layout/hierarchy2"/>
    <dgm:cxn modelId="{6D164311-51CC-47CF-BE25-D9BE6E75C58C}" type="presParOf" srcId="{5AFEAC35-7361-43FA-8FFA-5DA55628014E}" destId="{8FBEC702-A979-45F3-BCE5-C399F8F8F03F}" srcOrd="1" destOrd="0" presId="urn:microsoft.com/office/officeart/2005/8/layout/hierarchy2"/>
    <dgm:cxn modelId="{7C8E3E55-0DFF-4103-A8C0-2AE64546CF1C}" type="presParOf" srcId="{8FBEC702-A979-45F3-BCE5-C399F8F8F03F}" destId="{6CA3E1C8-6AC4-427A-95C0-3E7BBECC1ECA}" srcOrd="0" destOrd="0" presId="urn:microsoft.com/office/officeart/2005/8/layout/hierarchy2"/>
    <dgm:cxn modelId="{11A7D812-CD35-4262-9813-585D848F17DD}" type="presParOf" srcId="{8FBEC702-A979-45F3-BCE5-C399F8F8F03F}" destId="{D7C5DE15-8C20-4D6D-BFDA-FD13AFA4C1B9}" srcOrd="1" destOrd="0" presId="urn:microsoft.com/office/officeart/2005/8/layout/hierarchy2"/>
    <dgm:cxn modelId="{4F7D7897-3225-44D7-8589-6285E9AB4A54}" type="presParOf" srcId="{5AFEAC35-7361-43FA-8FFA-5DA55628014E}" destId="{922B6B2A-5059-4533-A561-D9DAEEDD1D0F}" srcOrd="2" destOrd="0" presId="urn:microsoft.com/office/officeart/2005/8/layout/hierarchy2"/>
    <dgm:cxn modelId="{D435D76F-4D29-4AAB-9580-86A55547DE5A}" type="presParOf" srcId="{922B6B2A-5059-4533-A561-D9DAEEDD1D0F}" destId="{8813C5D6-65FD-4FD0-AA4A-FF82FA58DA4F}" srcOrd="0" destOrd="0" presId="urn:microsoft.com/office/officeart/2005/8/layout/hierarchy2"/>
    <dgm:cxn modelId="{242E2C8F-52B8-4FC7-99B5-E186CFB60891}" type="presParOf" srcId="{5AFEAC35-7361-43FA-8FFA-5DA55628014E}" destId="{2AE4E1B3-ED40-428B-9695-E5DF744FA7F1}" srcOrd="3" destOrd="0" presId="urn:microsoft.com/office/officeart/2005/8/layout/hierarchy2"/>
    <dgm:cxn modelId="{021B784D-569A-4094-92AB-3AC41B1B9CE2}" type="presParOf" srcId="{2AE4E1B3-ED40-428B-9695-E5DF744FA7F1}" destId="{C44D95AB-3070-4774-8158-44CE0F430BC8}" srcOrd="0" destOrd="0" presId="urn:microsoft.com/office/officeart/2005/8/layout/hierarchy2"/>
    <dgm:cxn modelId="{61B95609-D49A-435E-B797-EEF032BBBBB0}" type="presParOf" srcId="{2AE4E1B3-ED40-428B-9695-E5DF744FA7F1}" destId="{38E5ABF1-02D0-43F9-95CE-4360BD17204E}" srcOrd="1" destOrd="0" presId="urn:microsoft.com/office/officeart/2005/8/layout/hierarchy2"/>
    <dgm:cxn modelId="{7F0C2A2D-4909-4E35-B618-B0E6302FDFC1}" type="presParOf" srcId="{5AFEAC35-7361-43FA-8FFA-5DA55628014E}" destId="{BA7FA22B-EC64-4516-BD37-AFEC2E0DA1CF}" srcOrd="4" destOrd="0" presId="urn:microsoft.com/office/officeart/2005/8/layout/hierarchy2"/>
    <dgm:cxn modelId="{8698B86F-525B-4DDC-93B7-8A7439F79B67}" type="presParOf" srcId="{BA7FA22B-EC64-4516-BD37-AFEC2E0DA1CF}" destId="{B781CDE1-666F-43A8-94E7-6542AB46D53D}" srcOrd="0" destOrd="0" presId="urn:microsoft.com/office/officeart/2005/8/layout/hierarchy2"/>
    <dgm:cxn modelId="{1C1B6297-56D0-4E99-9CD8-1E4A8744A29B}" type="presParOf" srcId="{5AFEAC35-7361-43FA-8FFA-5DA55628014E}" destId="{40E6CD3C-1E66-431C-9998-A783AAAF6226}" srcOrd="5" destOrd="0" presId="urn:microsoft.com/office/officeart/2005/8/layout/hierarchy2"/>
    <dgm:cxn modelId="{1D42AA33-51F4-441F-91A3-4A67C4A1A43A}" type="presParOf" srcId="{40E6CD3C-1E66-431C-9998-A783AAAF6226}" destId="{C0C8BC4C-F570-49E3-9C3C-40CE662AEF15}" srcOrd="0" destOrd="0" presId="urn:microsoft.com/office/officeart/2005/8/layout/hierarchy2"/>
    <dgm:cxn modelId="{F8824F90-7FA3-4CAA-BE33-1A72DC6E6D9E}" type="presParOf" srcId="{40E6CD3C-1E66-431C-9998-A783AAAF6226}" destId="{36E4A684-52AD-4E57-A7DF-5250D4EC839E}" srcOrd="1" destOrd="0" presId="urn:microsoft.com/office/officeart/2005/8/layout/hierarchy2"/>
    <dgm:cxn modelId="{DD16955D-04C1-486F-88E3-EF09FC7ACC2B}" type="presParOf" srcId="{36E4A684-52AD-4E57-A7DF-5250D4EC839E}" destId="{4B3FBA0F-2D0E-47B5-8852-141D1C6B7DE0}" srcOrd="0" destOrd="0" presId="urn:microsoft.com/office/officeart/2005/8/layout/hierarchy2"/>
    <dgm:cxn modelId="{243F8392-E302-41D0-889E-B5884A3F06F7}" type="presParOf" srcId="{4B3FBA0F-2D0E-47B5-8852-141D1C6B7DE0}" destId="{327A44FD-ACEB-4060-BBB9-DF7B87C29695}" srcOrd="0" destOrd="0" presId="urn:microsoft.com/office/officeart/2005/8/layout/hierarchy2"/>
    <dgm:cxn modelId="{D5FA8873-E1C7-4EFA-93C8-8AE9ADBC6AC6}" type="presParOf" srcId="{36E4A684-52AD-4E57-A7DF-5250D4EC839E}" destId="{CAB7E161-1622-401B-B905-30B84E1659B4}" srcOrd="1" destOrd="0" presId="urn:microsoft.com/office/officeart/2005/8/layout/hierarchy2"/>
    <dgm:cxn modelId="{6E1867D5-F3E5-4A24-9615-ADE2749D66AA}" type="presParOf" srcId="{CAB7E161-1622-401B-B905-30B84E1659B4}" destId="{75D5B9AE-0B2D-4E14-9AD1-7A89B75F59DD}" srcOrd="0" destOrd="0" presId="urn:microsoft.com/office/officeart/2005/8/layout/hierarchy2"/>
    <dgm:cxn modelId="{12F309AE-6B73-4433-9FB9-E8737D67DB1A}" type="presParOf" srcId="{CAB7E161-1622-401B-B905-30B84E1659B4}" destId="{04EFE29D-05E5-46BC-8AD4-9DC44A2A51E5}" srcOrd="1" destOrd="0" presId="urn:microsoft.com/office/officeart/2005/8/layout/hierarchy2"/>
    <dgm:cxn modelId="{4AA4B35A-7281-4D25-AFAA-C0CA0D338E61}" type="presParOf" srcId="{36E4A684-52AD-4E57-A7DF-5250D4EC839E}" destId="{96E5DFFE-909E-4545-B97D-CC1588F2A0E7}" srcOrd="2" destOrd="0" presId="urn:microsoft.com/office/officeart/2005/8/layout/hierarchy2"/>
    <dgm:cxn modelId="{4AF03BC1-3BF1-40B1-862B-5EFB61CE531C}" type="presParOf" srcId="{96E5DFFE-909E-4545-B97D-CC1588F2A0E7}" destId="{B523E97E-3DAE-421D-A124-F3797CA15C41}" srcOrd="0" destOrd="0" presId="urn:microsoft.com/office/officeart/2005/8/layout/hierarchy2"/>
    <dgm:cxn modelId="{93142084-4004-4FBF-9E8F-2E40B8177EC9}" type="presParOf" srcId="{36E4A684-52AD-4E57-A7DF-5250D4EC839E}" destId="{2056470B-3DF6-452E-8462-9C779EE18AB5}" srcOrd="3" destOrd="0" presId="urn:microsoft.com/office/officeart/2005/8/layout/hierarchy2"/>
    <dgm:cxn modelId="{26EF70A4-8731-4158-BABE-8DB9E644DE3C}" type="presParOf" srcId="{2056470B-3DF6-452E-8462-9C779EE18AB5}" destId="{DBE3FED8-EDB8-472E-9525-4D5130C3BDF5}" srcOrd="0" destOrd="0" presId="urn:microsoft.com/office/officeart/2005/8/layout/hierarchy2"/>
    <dgm:cxn modelId="{C88A6DA9-B267-4853-A3E2-A09E1C1AC9DF}" type="presParOf" srcId="{2056470B-3DF6-452E-8462-9C779EE18AB5}" destId="{80040224-8E15-4EF2-A106-AD1093F5E6B0}" srcOrd="1" destOrd="0" presId="urn:microsoft.com/office/officeart/2005/8/layout/hierarchy2"/>
    <dgm:cxn modelId="{C8A280D7-4460-4A03-8049-1D122C3F6C58}" type="presParOf" srcId="{36E4A684-52AD-4E57-A7DF-5250D4EC839E}" destId="{3F600173-5CB1-41E0-9F09-29B8D762F780}" srcOrd="4" destOrd="0" presId="urn:microsoft.com/office/officeart/2005/8/layout/hierarchy2"/>
    <dgm:cxn modelId="{2E8B6A52-10CF-4B49-AC1C-A98C507FBF14}" type="presParOf" srcId="{3F600173-5CB1-41E0-9F09-29B8D762F780}" destId="{1C41A4CA-5B87-48BA-A28B-56AB6149104A}" srcOrd="0" destOrd="0" presId="urn:microsoft.com/office/officeart/2005/8/layout/hierarchy2"/>
    <dgm:cxn modelId="{B5E7829B-A2EC-4572-B023-C5BD3115ECB9}" type="presParOf" srcId="{36E4A684-52AD-4E57-A7DF-5250D4EC839E}" destId="{A6FD2FD6-2913-413F-9148-02F73AD3274E}" srcOrd="5" destOrd="0" presId="urn:microsoft.com/office/officeart/2005/8/layout/hierarchy2"/>
    <dgm:cxn modelId="{FDDFBF6F-8972-42B5-BE30-67CB1AC4FE9B}" type="presParOf" srcId="{A6FD2FD6-2913-413F-9148-02F73AD3274E}" destId="{7C004BB0-6DD8-4D7E-850F-6B4C00796696}" srcOrd="0" destOrd="0" presId="urn:microsoft.com/office/officeart/2005/8/layout/hierarchy2"/>
    <dgm:cxn modelId="{BA55DBC4-C2E6-4D39-96B5-85C16AE1D0CE}" type="presParOf" srcId="{A6FD2FD6-2913-413F-9148-02F73AD3274E}" destId="{03E81910-4215-4241-A38E-3668A1BD6B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269BB-3959-4A6E-86D7-2596A4179D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32937D-DD48-4069-A375-0B62E379BA14}">
      <dgm:prSet phldrT="[Текст]" custT="1"/>
      <dgm:spPr>
        <a:solidFill>
          <a:srgbClr val="000044"/>
        </a:solidFill>
        <a:ln>
          <a:miter lim="800000"/>
        </a:ln>
      </dgm:spPr>
      <dgm:t>
        <a:bodyPr/>
        <a:lstStyle/>
        <a:p>
          <a:pPr algn="ctr"/>
          <a:r>
            <a:rPr lang="ru-RU" sz="1600" b="1" dirty="0" smtClean="0"/>
            <a:t>Характеристика конкурентной среды</a:t>
          </a:r>
          <a:endParaRPr lang="ru-RU" sz="1600" b="1" dirty="0"/>
        </a:p>
      </dgm:t>
    </dgm:pt>
    <dgm:pt modelId="{E83A0C50-9854-43C4-B4FB-5595904D8EA5}" type="parTrans" cxnId="{B9993D2E-29A4-4DD2-A56B-C8BC94050917}">
      <dgm:prSet/>
      <dgm:spPr/>
      <dgm:t>
        <a:bodyPr/>
        <a:lstStyle/>
        <a:p>
          <a:endParaRPr lang="ru-RU"/>
        </a:p>
      </dgm:t>
    </dgm:pt>
    <dgm:pt modelId="{0E0EF3BD-993E-42BB-9B64-77CC304151E2}" type="sibTrans" cxnId="{B9993D2E-29A4-4DD2-A56B-C8BC94050917}">
      <dgm:prSet/>
      <dgm:spPr/>
      <dgm:t>
        <a:bodyPr/>
        <a:lstStyle/>
        <a:p>
          <a:endParaRPr lang="ru-RU"/>
        </a:p>
      </dgm:t>
    </dgm:pt>
    <dgm:pt modelId="{5A73191B-1D19-4239-9AF6-EE9F19D2EE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0044"/>
              </a:solidFill>
            </a:rPr>
            <a:t>Высокая степень концентрации (первая пятерка дистрибьюторов покрывает больше половины рынка).</a:t>
          </a:r>
          <a:endParaRPr lang="ru-RU" sz="1600" i="0" dirty="0">
            <a:solidFill>
              <a:srgbClr val="000044"/>
            </a:solidFill>
          </a:endParaRPr>
        </a:p>
      </dgm:t>
    </dgm:pt>
    <dgm:pt modelId="{CCD41BE7-12A5-4829-B231-6B0A106E18C6}" type="parTrans" cxnId="{3956CE57-3CB4-48E2-AA12-28E0CAF9316F}">
      <dgm:prSet/>
      <dgm:spPr/>
      <dgm:t>
        <a:bodyPr/>
        <a:lstStyle/>
        <a:p>
          <a:endParaRPr lang="ru-RU"/>
        </a:p>
      </dgm:t>
    </dgm:pt>
    <dgm:pt modelId="{B621F9FF-D74D-40D9-8B2A-39094FD465D5}" type="sibTrans" cxnId="{3956CE57-3CB4-48E2-AA12-28E0CAF9316F}">
      <dgm:prSet/>
      <dgm:spPr/>
      <dgm:t>
        <a:bodyPr/>
        <a:lstStyle/>
        <a:p>
          <a:endParaRPr lang="ru-RU"/>
        </a:p>
      </dgm:t>
    </dgm:pt>
    <dgm:pt modelId="{9FF0FF26-B6F2-452E-9932-00A24836CCD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0044"/>
              </a:solidFill>
            </a:rPr>
            <a:t>Низкая степень дифференциации услуг и высокий уровень </a:t>
          </a:r>
          <a:r>
            <a:rPr lang="en-US" sz="1600" i="0" dirty="0" smtClean="0">
              <a:solidFill>
                <a:srgbClr val="000044"/>
              </a:solidFill>
            </a:rPr>
            <a:t>IT</a:t>
          </a:r>
          <a:r>
            <a:rPr lang="ru-RU" sz="1600" i="0" dirty="0" smtClean="0">
              <a:solidFill>
                <a:srgbClr val="000044"/>
              </a:solidFill>
            </a:rPr>
            <a:t>-технологий</a:t>
          </a:r>
          <a:endParaRPr lang="ru-RU" sz="1600" i="0" dirty="0">
            <a:solidFill>
              <a:srgbClr val="000044"/>
            </a:solidFill>
          </a:endParaRPr>
        </a:p>
      </dgm:t>
    </dgm:pt>
    <dgm:pt modelId="{16E342FD-50C5-4049-B9C7-14D9568EACBA}" type="parTrans" cxnId="{765D8B33-8F93-4C52-9889-01A3C3748363}">
      <dgm:prSet/>
      <dgm:spPr/>
      <dgm:t>
        <a:bodyPr/>
        <a:lstStyle/>
        <a:p>
          <a:endParaRPr lang="ru-RU"/>
        </a:p>
      </dgm:t>
    </dgm:pt>
    <dgm:pt modelId="{695CE8C2-30C4-470F-981C-53481D72D18E}" type="sibTrans" cxnId="{765D8B33-8F93-4C52-9889-01A3C3748363}">
      <dgm:prSet/>
      <dgm:spPr/>
      <dgm:t>
        <a:bodyPr/>
        <a:lstStyle/>
        <a:p>
          <a:endParaRPr lang="ru-RU"/>
        </a:p>
      </dgm:t>
    </dgm:pt>
    <dgm:pt modelId="{12A0E6D6-5C86-42CF-B609-291ECB7BE3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0044"/>
              </a:solidFill>
            </a:rPr>
            <a:t>Высокие барьеры входа/выхода</a:t>
          </a:r>
          <a:endParaRPr lang="ru-RU" sz="1600" i="0" dirty="0">
            <a:solidFill>
              <a:srgbClr val="000044"/>
            </a:solidFill>
          </a:endParaRPr>
        </a:p>
      </dgm:t>
    </dgm:pt>
    <dgm:pt modelId="{13650C3E-4B9A-451C-B4D9-8005D1FAC10E}" type="parTrans" cxnId="{E3178796-834C-41A9-A5AD-9F7192077EFA}">
      <dgm:prSet/>
      <dgm:spPr/>
      <dgm:t>
        <a:bodyPr/>
        <a:lstStyle/>
        <a:p>
          <a:endParaRPr lang="ru-RU"/>
        </a:p>
      </dgm:t>
    </dgm:pt>
    <dgm:pt modelId="{D8D6601D-F501-4B55-8774-EC178A1E7377}" type="sibTrans" cxnId="{E3178796-834C-41A9-A5AD-9F7192077EFA}">
      <dgm:prSet/>
      <dgm:spPr/>
      <dgm:t>
        <a:bodyPr/>
        <a:lstStyle/>
        <a:p>
          <a:endParaRPr lang="ru-RU"/>
        </a:p>
      </dgm:t>
    </dgm:pt>
    <dgm:pt modelId="{F4544D57-4277-43ED-A688-9DCE848EE1A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0044"/>
              </a:solidFill>
            </a:rPr>
            <a:t>Высокий уровень конкуренции на всех уровнях: от локального до федерального</a:t>
          </a:r>
          <a:endParaRPr lang="ru-RU" sz="1600" i="0" dirty="0">
            <a:solidFill>
              <a:srgbClr val="000044"/>
            </a:solidFill>
          </a:endParaRPr>
        </a:p>
      </dgm:t>
    </dgm:pt>
    <dgm:pt modelId="{724F81EA-7878-4B5C-9444-F47BD7C259FE}" type="parTrans" cxnId="{F34FCB32-5F5B-4F54-9DEB-B8F91DAD106E}">
      <dgm:prSet/>
      <dgm:spPr/>
      <dgm:t>
        <a:bodyPr/>
        <a:lstStyle/>
        <a:p>
          <a:endParaRPr lang="ru-RU"/>
        </a:p>
      </dgm:t>
    </dgm:pt>
    <dgm:pt modelId="{F2453C6A-F94B-4523-B0D6-36D90434CE83}" type="sibTrans" cxnId="{F34FCB32-5F5B-4F54-9DEB-B8F91DAD106E}">
      <dgm:prSet/>
      <dgm:spPr/>
      <dgm:t>
        <a:bodyPr/>
        <a:lstStyle/>
        <a:p>
          <a:endParaRPr lang="ru-RU"/>
        </a:p>
      </dgm:t>
    </dgm:pt>
    <dgm:pt modelId="{F497013C-03B2-4B1B-8CFB-DE732BB00AFB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0044"/>
            </a:solidFill>
          </a:endParaRPr>
        </a:p>
      </dgm:t>
    </dgm:pt>
    <dgm:pt modelId="{D74689F2-923F-47F3-A6D3-13331D804E75}" type="parTrans" cxnId="{93132EC8-B6C5-49E6-99E9-4DEBCA632583}">
      <dgm:prSet/>
      <dgm:spPr/>
      <dgm:t>
        <a:bodyPr/>
        <a:lstStyle/>
        <a:p>
          <a:endParaRPr lang="ru-RU"/>
        </a:p>
      </dgm:t>
    </dgm:pt>
    <dgm:pt modelId="{058E28CF-BACE-430A-9F5A-869D332734EE}" type="sibTrans" cxnId="{93132EC8-B6C5-49E6-99E9-4DEBCA632583}">
      <dgm:prSet/>
      <dgm:spPr/>
      <dgm:t>
        <a:bodyPr/>
        <a:lstStyle/>
        <a:p>
          <a:endParaRPr lang="ru-RU"/>
        </a:p>
      </dgm:t>
    </dgm:pt>
    <dgm:pt modelId="{7268B9F6-6F4E-49A1-ACEB-6E7618F0FA8A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0044"/>
            </a:solidFill>
          </a:endParaRPr>
        </a:p>
      </dgm:t>
    </dgm:pt>
    <dgm:pt modelId="{A1BDC671-A82C-420A-89C7-D8C1A49759CB}" type="parTrans" cxnId="{7AAA17F0-8611-4981-92CD-4B20FC9645AE}">
      <dgm:prSet/>
      <dgm:spPr/>
      <dgm:t>
        <a:bodyPr/>
        <a:lstStyle/>
        <a:p>
          <a:endParaRPr lang="ru-RU"/>
        </a:p>
      </dgm:t>
    </dgm:pt>
    <dgm:pt modelId="{EFD43D68-7867-40B0-A4B2-337EEA421235}" type="sibTrans" cxnId="{7AAA17F0-8611-4981-92CD-4B20FC9645AE}">
      <dgm:prSet/>
      <dgm:spPr/>
      <dgm:t>
        <a:bodyPr/>
        <a:lstStyle/>
        <a:p>
          <a:endParaRPr lang="ru-RU"/>
        </a:p>
      </dgm:t>
    </dgm:pt>
    <dgm:pt modelId="{96D29B87-DB0B-4735-A85D-98FAB852A5F9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0044"/>
            </a:solidFill>
          </a:endParaRPr>
        </a:p>
      </dgm:t>
    </dgm:pt>
    <dgm:pt modelId="{9370BA8A-C9B8-41B6-9AA4-91FBD998331D}" type="parTrans" cxnId="{51A2A1F1-DC77-4B25-8CB7-EB7A218BCDCD}">
      <dgm:prSet/>
      <dgm:spPr/>
      <dgm:t>
        <a:bodyPr/>
        <a:lstStyle/>
        <a:p>
          <a:endParaRPr lang="ru-RU"/>
        </a:p>
      </dgm:t>
    </dgm:pt>
    <dgm:pt modelId="{C7E43A2B-5CEE-4F98-8764-8CCCDA788032}" type="sibTrans" cxnId="{51A2A1F1-DC77-4B25-8CB7-EB7A218BCDCD}">
      <dgm:prSet/>
      <dgm:spPr/>
      <dgm:t>
        <a:bodyPr/>
        <a:lstStyle/>
        <a:p>
          <a:endParaRPr lang="ru-RU"/>
        </a:p>
      </dgm:t>
    </dgm:pt>
    <dgm:pt modelId="{DAAE5B0E-5F41-4A78-B158-65A0794323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0044"/>
              </a:solidFill>
            </a:rPr>
            <a:t>Большинство компаний-лидеров ориентированы прежде всего на розничный рынок</a:t>
          </a:r>
          <a:endParaRPr lang="ru-RU" sz="1600" i="0" dirty="0">
            <a:solidFill>
              <a:srgbClr val="000044"/>
            </a:solidFill>
          </a:endParaRPr>
        </a:p>
      </dgm:t>
    </dgm:pt>
    <dgm:pt modelId="{C5D2591C-3C36-4BB3-98FB-3D91133E1D52}" type="parTrans" cxnId="{874A4666-1E80-4137-842B-C34AD1EF1E65}">
      <dgm:prSet/>
      <dgm:spPr/>
      <dgm:t>
        <a:bodyPr/>
        <a:lstStyle/>
        <a:p>
          <a:endParaRPr lang="ru-RU"/>
        </a:p>
      </dgm:t>
    </dgm:pt>
    <dgm:pt modelId="{4C15487F-A704-4183-97F4-A41C641F409B}" type="sibTrans" cxnId="{874A4666-1E80-4137-842B-C34AD1EF1E65}">
      <dgm:prSet/>
      <dgm:spPr/>
      <dgm:t>
        <a:bodyPr/>
        <a:lstStyle/>
        <a:p>
          <a:endParaRPr lang="ru-RU"/>
        </a:p>
      </dgm:t>
    </dgm:pt>
    <dgm:pt modelId="{5BFCB589-7578-43C1-AFA1-317966B4171C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0044"/>
            </a:solidFill>
          </a:endParaRPr>
        </a:p>
      </dgm:t>
    </dgm:pt>
    <dgm:pt modelId="{6CAACC38-261C-4C48-A6F7-DC7119E1F4EE}" type="parTrans" cxnId="{A9E12FE0-1F2A-4553-80D5-3F7A737F89DE}">
      <dgm:prSet/>
      <dgm:spPr/>
    </dgm:pt>
    <dgm:pt modelId="{2692E5F7-5EA7-4FD7-81A7-3CCDF1EB1690}" type="sibTrans" cxnId="{A9E12FE0-1F2A-4553-80D5-3F7A737F89DE}">
      <dgm:prSet/>
      <dgm:spPr/>
    </dgm:pt>
    <dgm:pt modelId="{7E6BB8A7-7F9F-4796-8ABF-C5D2A5EC4E1D}" type="pres">
      <dgm:prSet presAssocID="{EFC269BB-3959-4A6E-86D7-2596A4179D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14E82F-5860-467A-93C6-9D6381EEEDEC}" type="pres">
      <dgm:prSet presAssocID="{8532937D-DD48-4069-A375-0B62E379BA14}" presName="parentText" presStyleLbl="node1" presStyleIdx="0" presStyleCnt="1" custScaleY="346430" custLinFactNeighborY="-1189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1458278-B866-4A47-951C-D042F109E149}" type="pres">
      <dgm:prSet presAssocID="{8532937D-DD48-4069-A375-0B62E379BA14}" presName="childText" presStyleLbl="revTx" presStyleIdx="0" presStyleCnt="1" custScaleY="123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A4666-1E80-4137-842B-C34AD1EF1E65}" srcId="{8532937D-DD48-4069-A375-0B62E379BA14}" destId="{DAAE5B0E-5F41-4A78-B158-65A0794323DE}" srcOrd="8" destOrd="0" parTransId="{C5D2591C-3C36-4BB3-98FB-3D91133E1D52}" sibTransId="{4C15487F-A704-4183-97F4-A41C641F409B}"/>
    <dgm:cxn modelId="{76525871-B799-4FA1-B634-3D8C8217A699}" type="presOf" srcId="{5A73191B-1D19-4239-9AF6-EE9F19D2EECC}" destId="{81458278-B866-4A47-951C-D042F109E149}" srcOrd="0" destOrd="0" presId="urn:microsoft.com/office/officeart/2005/8/layout/vList2"/>
    <dgm:cxn modelId="{B9993D2E-29A4-4DD2-A56B-C8BC94050917}" srcId="{EFC269BB-3959-4A6E-86D7-2596A4179D67}" destId="{8532937D-DD48-4069-A375-0B62E379BA14}" srcOrd="0" destOrd="0" parTransId="{E83A0C50-9854-43C4-B4FB-5595904D8EA5}" sibTransId="{0E0EF3BD-993E-42BB-9B64-77CC304151E2}"/>
    <dgm:cxn modelId="{FACC60EB-78C8-461B-90C5-2B51629312B8}" type="presOf" srcId="{5BFCB589-7578-43C1-AFA1-317966B4171C}" destId="{81458278-B866-4A47-951C-D042F109E149}" srcOrd="0" destOrd="7" presId="urn:microsoft.com/office/officeart/2005/8/layout/vList2"/>
    <dgm:cxn modelId="{7AAA17F0-8611-4981-92CD-4B20FC9645AE}" srcId="{8532937D-DD48-4069-A375-0B62E379BA14}" destId="{7268B9F6-6F4E-49A1-ACEB-6E7618F0FA8A}" srcOrd="3" destOrd="0" parTransId="{A1BDC671-A82C-420A-89C7-D8C1A49759CB}" sibTransId="{EFD43D68-7867-40B0-A4B2-337EEA421235}"/>
    <dgm:cxn modelId="{7FA551B8-E05D-4DE6-BECD-017F8C6E14A3}" type="presOf" srcId="{DAAE5B0E-5F41-4A78-B158-65A0794323DE}" destId="{81458278-B866-4A47-951C-D042F109E149}" srcOrd="0" destOrd="8" presId="urn:microsoft.com/office/officeart/2005/8/layout/vList2"/>
    <dgm:cxn modelId="{3956CE57-3CB4-48E2-AA12-28E0CAF9316F}" srcId="{8532937D-DD48-4069-A375-0B62E379BA14}" destId="{5A73191B-1D19-4239-9AF6-EE9F19D2EECC}" srcOrd="0" destOrd="0" parTransId="{CCD41BE7-12A5-4829-B231-6B0A106E18C6}" sibTransId="{B621F9FF-D74D-40D9-8B2A-39094FD465D5}"/>
    <dgm:cxn modelId="{765D8B33-8F93-4C52-9889-01A3C3748363}" srcId="{8532937D-DD48-4069-A375-0B62E379BA14}" destId="{9FF0FF26-B6F2-452E-9932-00A24836CCD1}" srcOrd="2" destOrd="0" parTransId="{16E342FD-50C5-4049-B9C7-14D9568EACBA}" sibTransId="{695CE8C2-30C4-470F-981C-53481D72D18E}"/>
    <dgm:cxn modelId="{69A7FE96-EFD2-4AC2-A1CA-0ED069336118}" type="presOf" srcId="{F497013C-03B2-4B1B-8CFB-DE732BB00AFB}" destId="{81458278-B866-4A47-951C-D042F109E149}" srcOrd="0" destOrd="1" presId="urn:microsoft.com/office/officeart/2005/8/layout/vList2"/>
    <dgm:cxn modelId="{A9E12FE0-1F2A-4553-80D5-3F7A737F89DE}" srcId="{8532937D-DD48-4069-A375-0B62E379BA14}" destId="{5BFCB589-7578-43C1-AFA1-317966B4171C}" srcOrd="7" destOrd="0" parTransId="{6CAACC38-261C-4C48-A6F7-DC7119E1F4EE}" sibTransId="{2692E5F7-5EA7-4FD7-81A7-3CCDF1EB1690}"/>
    <dgm:cxn modelId="{F5DDB192-A517-4C26-BABC-6D95640BCD4C}" type="presOf" srcId="{8532937D-DD48-4069-A375-0B62E379BA14}" destId="{9814E82F-5860-467A-93C6-9D6381EEEDEC}" srcOrd="0" destOrd="0" presId="urn:microsoft.com/office/officeart/2005/8/layout/vList2"/>
    <dgm:cxn modelId="{4E370F51-85AF-4373-9A9A-008824062B2E}" type="presOf" srcId="{7268B9F6-6F4E-49A1-ACEB-6E7618F0FA8A}" destId="{81458278-B866-4A47-951C-D042F109E149}" srcOrd="0" destOrd="3" presId="urn:microsoft.com/office/officeart/2005/8/layout/vList2"/>
    <dgm:cxn modelId="{807900FD-3024-4B56-B072-B22663099BC6}" type="presOf" srcId="{12A0E6D6-5C86-42CF-B609-291ECB7BE3B5}" destId="{81458278-B866-4A47-951C-D042F109E149}" srcOrd="0" destOrd="4" presId="urn:microsoft.com/office/officeart/2005/8/layout/vList2"/>
    <dgm:cxn modelId="{E3178796-834C-41A9-A5AD-9F7192077EFA}" srcId="{8532937D-DD48-4069-A375-0B62E379BA14}" destId="{12A0E6D6-5C86-42CF-B609-291ECB7BE3B5}" srcOrd="4" destOrd="0" parTransId="{13650C3E-4B9A-451C-B4D9-8005D1FAC10E}" sibTransId="{D8D6601D-F501-4B55-8774-EC178A1E7377}"/>
    <dgm:cxn modelId="{3BA8A154-41E8-404F-8352-8E69F5CAEBB4}" type="presOf" srcId="{EFC269BB-3959-4A6E-86D7-2596A4179D67}" destId="{7E6BB8A7-7F9F-4796-8ABF-C5D2A5EC4E1D}" srcOrd="0" destOrd="0" presId="urn:microsoft.com/office/officeart/2005/8/layout/vList2"/>
    <dgm:cxn modelId="{2DF8B30A-6D96-480E-B5E6-4B57B180FAAA}" type="presOf" srcId="{96D29B87-DB0B-4735-A85D-98FAB852A5F9}" destId="{81458278-B866-4A47-951C-D042F109E149}" srcOrd="0" destOrd="5" presId="urn:microsoft.com/office/officeart/2005/8/layout/vList2"/>
    <dgm:cxn modelId="{93132EC8-B6C5-49E6-99E9-4DEBCA632583}" srcId="{8532937D-DD48-4069-A375-0B62E379BA14}" destId="{F497013C-03B2-4B1B-8CFB-DE732BB00AFB}" srcOrd="1" destOrd="0" parTransId="{D74689F2-923F-47F3-A6D3-13331D804E75}" sibTransId="{058E28CF-BACE-430A-9F5A-869D332734EE}"/>
    <dgm:cxn modelId="{F34FCB32-5F5B-4F54-9DEB-B8F91DAD106E}" srcId="{8532937D-DD48-4069-A375-0B62E379BA14}" destId="{F4544D57-4277-43ED-A688-9DCE848EE1A4}" srcOrd="6" destOrd="0" parTransId="{724F81EA-7878-4B5C-9444-F47BD7C259FE}" sibTransId="{F2453C6A-F94B-4523-B0D6-36D90434CE83}"/>
    <dgm:cxn modelId="{C6A1BC71-0D89-47DB-99DA-606DFC2194D9}" type="presOf" srcId="{F4544D57-4277-43ED-A688-9DCE848EE1A4}" destId="{81458278-B866-4A47-951C-D042F109E149}" srcOrd="0" destOrd="6" presId="urn:microsoft.com/office/officeart/2005/8/layout/vList2"/>
    <dgm:cxn modelId="{51A2A1F1-DC77-4B25-8CB7-EB7A218BCDCD}" srcId="{8532937D-DD48-4069-A375-0B62E379BA14}" destId="{96D29B87-DB0B-4735-A85D-98FAB852A5F9}" srcOrd="5" destOrd="0" parTransId="{9370BA8A-C9B8-41B6-9AA4-91FBD998331D}" sibTransId="{C7E43A2B-5CEE-4F98-8764-8CCCDA788032}"/>
    <dgm:cxn modelId="{6A5E37DC-E689-4D03-849F-E4DAD753C92B}" type="presOf" srcId="{9FF0FF26-B6F2-452E-9932-00A24836CCD1}" destId="{81458278-B866-4A47-951C-D042F109E149}" srcOrd="0" destOrd="2" presId="urn:microsoft.com/office/officeart/2005/8/layout/vList2"/>
    <dgm:cxn modelId="{74D69BD9-ECD8-4F51-879F-FC4192276AD7}" type="presParOf" srcId="{7E6BB8A7-7F9F-4796-8ABF-C5D2A5EC4E1D}" destId="{9814E82F-5860-467A-93C6-9D6381EEEDEC}" srcOrd="0" destOrd="0" presId="urn:microsoft.com/office/officeart/2005/8/layout/vList2"/>
    <dgm:cxn modelId="{C86D93C8-26B8-4F04-80B2-B669605330B8}" type="presParOf" srcId="{7E6BB8A7-7F9F-4796-8ABF-C5D2A5EC4E1D}" destId="{81458278-B866-4A47-951C-D042F109E1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C269BB-3959-4A6E-86D7-2596A4179D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32937D-DD48-4069-A375-0B62E379BA14}">
      <dgm:prSet phldrT="[Текст]" custT="1"/>
      <dgm:spPr>
        <a:solidFill>
          <a:srgbClr val="7030A0"/>
        </a:solidFill>
        <a:ln>
          <a:noFill/>
          <a:miter lim="800000"/>
        </a:ln>
      </dgm:spPr>
      <dgm:t>
        <a:bodyPr/>
        <a:lstStyle/>
        <a:p>
          <a:pPr algn="ctr"/>
          <a:r>
            <a:rPr lang="ru-RU" sz="2000" b="1" dirty="0" smtClean="0"/>
            <a:t>Особенности</a:t>
          </a:r>
          <a:endParaRPr lang="ru-RU" sz="2000" b="1" dirty="0"/>
        </a:p>
      </dgm:t>
    </dgm:pt>
    <dgm:pt modelId="{E83A0C50-9854-43C4-B4FB-5595904D8EA5}" type="parTrans" cxnId="{B9993D2E-29A4-4DD2-A56B-C8BC94050917}">
      <dgm:prSet/>
      <dgm:spPr/>
      <dgm:t>
        <a:bodyPr/>
        <a:lstStyle/>
        <a:p>
          <a:endParaRPr lang="ru-RU"/>
        </a:p>
      </dgm:t>
    </dgm:pt>
    <dgm:pt modelId="{0E0EF3BD-993E-42BB-9B64-77CC304151E2}" type="sibTrans" cxnId="{B9993D2E-29A4-4DD2-A56B-C8BC94050917}">
      <dgm:prSet/>
      <dgm:spPr/>
      <dgm:t>
        <a:bodyPr/>
        <a:lstStyle/>
        <a:p>
          <a:endParaRPr lang="ru-RU"/>
        </a:p>
      </dgm:t>
    </dgm:pt>
    <dgm:pt modelId="{5A73191B-1D19-4239-9AF6-EE9F19D2EE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x-none" sz="1600" smtClean="0">
              <a:solidFill>
                <a:srgbClr val="000066"/>
              </a:solidFill>
            </a:rPr>
            <a:t>Начиная с 2010 года</a:t>
          </a:r>
          <a:r>
            <a:rPr lang="ru-RU" sz="1600" dirty="0" smtClean="0">
              <a:solidFill>
                <a:srgbClr val="000066"/>
              </a:solidFill>
            </a:rPr>
            <a:t> многие </a:t>
          </a:r>
          <a:r>
            <a:rPr lang="x-none" sz="1600" smtClean="0">
              <a:solidFill>
                <a:srgbClr val="000066"/>
              </a:solidFill>
            </a:rPr>
            <a:t>оптовые компании работают с отрицательной операционной прибылью и положительной прибылью до налогообложения</a:t>
          </a:r>
          <a:r>
            <a:rPr lang="ru-RU" sz="1600" dirty="0" smtClean="0">
              <a:solidFill>
                <a:srgbClr val="000066"/>
              </a:solidFill>
            </a:rPr>
            <a:t>, что связано</a:t>
          </a:r>
          <a:r>
            <a:rPr lang="x-none" sz="1600" smtClean="0">
              <a:solidFill>
                <a:srgbClr val="000066"/>
              </a:solidFill>
            </a:rPr>
            <a:t> с ограничением наценок</a:t>
          </a:r>
          <a:r>
            <a:rPr lang="ru-RU" sz="1600" dirty="0" smtClean="0">
              <a:solidFill>
                <a:srgbClr val="000066"/>
              </a:solidFill>
            </a:rPr>
            <a:t> и введением системы бонусов, которые попадают в неоперационную прибыль</a:t>
          </a:r>
          <a:endParaRPr lang="ru-RU" sz="1600" i="0" dirty="0">
            <a:solidFill>
              <a:srgbClr val="000044"/>
            </a:solidFill>
          </a:endParaRPr>
        </a:p>
      </dgm:t>
    </dgm:pt>
    <dgm:pt modelId="{CCD41BE7-12A5-4829-B231-6B0A106E18C6}" type="parTrans" cxnId="{3956CE57-3CB4-48E2-AA12-28E0CAF9316F}">
      <dgm:prSet/>
      <dgm:spPr/>
      <dgm:t>
        <a:bodyPr/>
        <a:lstStyle/>
        <a:p>
          <a:endParaRPr lang="ru-RU"/>
        </a:p>
      </dgm:t>
    </dgm:pt>
    <dgm:pt modelId="{B621F9FF-D74D-40D9-8B2A-39094FD465D5}" type="sibTrans" cxnId="{3956CE57-3CB4-48E2-AA12-28E0CAF9316F}">
      <dgm:prSet/>
      <dgm:spPr/>
      <dgm:t>
        <a:bodyPr/>
        <a:lstStyle/>
        <a:p>
          <a:endParaRPr lang="ru-RU"/>
        </a:p>
      </dgm:t>
    </dgm:pt>
    <dgm:pt modelId="{CC37BB9F-550D-43A0-9C73-730493B0593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x-none" sz="1600" smtClean="0">
              <a:solidFill>
                <a:srgbClr val="000066"/>
              </a:solidFill>
            </a:rPr>
            <a:t>Некоторые дистрибьюторы работают с чистым убытком за счет поддержки своих акционеров и собственников</a:t>
          </a:r>
          <a:endParaRPr lang="ru-RU" sz="1600" i="0" dirty="0">
            <a:solidFill>
              <a:srgbClr val="000044"/>
            </a:solidFill>
          </a:endParaRPr>
        </a:p>
      </dgm:t>
    </dgm:pt>
    <dgm:pt modelId="{AD46485D-B7BE-4AA5-9078-06029DE4421E}" type="parTrans" cxnId="{B3692FE9-3B38-49D4-A8EA-CC16C180A09B}">
      <dgm:prSet/>
      <dgm:spPr/>
      <dgm:t>
        <a:bodyPr/>
        <a:lstStyle/>
        <a:p>
          <a:endParaRPr lang="ru-RU"/>
        </a:p>
      </dgm:t>
    </dgm:pt>
    <dgm:pt modelId="{4DDD5611-6C02-40DC-922A-F715EC970EF5}" type="sibTrans" cxnId="{B3692FE9-3B38-49D4-A8EA-CC16C180A09B}">
      <dgm:prSet/>
      <dgm:spPr/>
      <dgm:t>
        <a:bodyPr/>
        <a:lstStyle/>
        <a:p>
          <a:endParaRPr lang="ru-RU"/>
        </a:p>
      </dgm:t>
    </dgm:pt>
    <dgm:pt modelId="{C2F2E374-B983-4E3B-A8AF-EE07973C86A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x-none" sz="1600" smtClean="0">
              <a:solidFill>
                <a:srgbClr val="000066"/>
              </a:solidFill>
            </a:rPr>
            <a:t>«</a:t>
          </a:r>
          <a:r>
            <a:rPr lang="ru-RU" sz="1600" dirty="0" smtClean="0">
              <a:solidFill>
                <a:srgbClr val="000066"/>
              </a:solidFill>
            </a:rPr>
            <a:t>Кредитование</a:t>
          </a:r>
          <a:r>
            <a:rPr lang="x-none" sz="1600" smtClean="0">
              <a:solidFill>
                <a:srgbClr val="000066"/>
              </a:solidFill>
            </a:rPr>
            <a:t>» за счет своих поставщиков</a:t>
          </a:r>
          <a:r>
            <a:rPr lang="ru-RU" sz="1600" dirty="0" smtClean="0">
              <a:solidFill>
                <a:srgbClr val="000066"/>
              </a:solidFill>
            </a:rPr>
            <a:t> – задержки платежей</a:t>
          </a:r>
          <a:endParaRPr lang="ru-RU" sz="1600" dirty="0">
            <a:solidFill>
              <a:srgbClr val="000066"/>
            </a:solidFill>
          </a:endParaRPr>
        </a:p>
      </dgm:t>
    </dgm:pt>
    <dgm:pt modelId="{257330F6-0E86-44F2-B548-AE9AF8EA805D}" type="parTrans" cxnId="{819A976B-4465-49F5-A5A3-4114AB5FD675}">
      <dgm:prSet/>
      <dgm:spPr/>
      <dgm:t>
        <a:bodyPr/>
        <a:lstStyle/>
        <a:p>
          <a:endParaRPr lang="ru-RU"/>
        </a:p>
      </dgm:t>
    </dgm:pt>
    <dgm:pt modelId="{7DFBCEA5-DC74-4B93-A29C-352DC5DF3BA8}" type="sibTrans" cxnId="{819A976B-4465-49F5-A5A3-4114AB5FD675}">
      <dgm:prSet/>
      <dgm:spPr/>
      <dgm:t>
        <a:bodyPr/>
        <a:lstStyle/>
        <a:p>
          <a:endParaRPr lang="ru-RU"/>
        </a:p>
      </dgm:t>
    </dgm:pt>
    <dgm:pt modelId="{F6F18515-88B4-475C-AAF5-D9DF186F3318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0044"/>
            </a:solidFill>
          </a:endParaRPr>
        </a:p>
      </dgm:t>
    </dgm:pt>
    <dgm:pt modelId="{4AAEE7D5-AC3F-4A25-AEF6-F989D3BA9B6A}" type="parTrans" cxnId="{F4857730-71B3-4CEE-AADB-D6AAD3A7D6DD}">
      <dgm:prSet/>
      <dgm:spPr/>
    </dgm:pt>
    <dgm:pt modelId="{096735F5-AF47-4675-9564-DE4EC36D8D57}" type="sibTrans" cxnId="{F4857730-71B3-4CEE-AADB-D6AAD3A7D6DD}">
      <dgm:prSet/>
      <dgm:spPr/>
    </dgm:pt>
    <dgm:pt modelId="{2B45C4E6-4E38-4571-AB19-48F9F158A965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0044"/>
            </a:solidFill>
          </a:endParaRPr>
        </a:p>
      </dgm:t>
    </dgm:pt>
    <dgm:pt modelId="{0333D4E2-C246-4DFD-9D2D-537F0DC11DE2}" type="parTrans" cxnId="{DD9E15A9-0908-42D4-A554-D2A3EB387AE3}">
      <dgm:prSet/>
      <dgm:spPr/>
    </dgm:pt>
    <dgm:pt modelId="{ACD6FC94-586D-4E72-AEBD-FB1AAF39375A}" type="sibTrans" cxnId="{DD9E15A9-0908-42D4-A554-D2A3EB387AE3}">
      <dgm:prSet/>
      <dgm:spPr/>
    </dgm:pt>
    <dgm:pt modelId="{7E6BB8A7-7F9F-4796-8ABF-C5D2A5EC4E1D}" type="pres">
      <dgm:prSet presAssocID="{EFC269BB-3959-4A6E-86D7-2596A4179D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14E82F-5860-467A-93C6-9D6381EEEDEC}" type="pres">
      <dgm:prSet presAssocID="{8532937D-DD48-4069-A375-0B62E379BA14}" presName="parentText" presStyleLbl="node1" presStyleIdx="0" presStyleCnt="1" custScaleY="36252" custLinFactNeighborY="-1189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1458278-B866-4A47-951C-D042F109E149}" type="pres">
      <dgm:prSet presAssocID="{8532937D-DD48-4069-A375-0B62E379BA14}" presName="childText" presStyleLbl="revTx" presStyleIdx="0" presStyleCnt="1" custScaleY="87734" custLinFactNeighborY="-21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993D2E-29A4-4DD2-A56B-C8BC94050917}" srcId="{EFC269BB-3959-4A6E-86D7-2596A4179D67}" destId="{8532937D-DD48-4069-A375-0B62E379BA14}" srcOrd="0" destOrd="0" parTransId="{E83A0C50-9854-43C4-B4FB-5595904D8EA5}" sibTransId="{0E0EF3BD-993E-42BB-9B64-77CC304151E2}"/>
    <dgm:cxn modelId="{819A976B-4465-49F5-A5A3-4114AB5FD675}" srcId="{8532937D-DD48-4069-A375-0B62E379BA14}" destId="{C2F2E374-B983-4E3B-A8AF-EE07973C86AB}" srcOrd="4" destOrd="0" parTransId="{257330F6-0E86-44F2-B548-AE9AF8EA805D}" sibTransId="{7DFBCEA5-DC74-4B93-A29C-352DC5DF3BA8}"/>
    <dgm:cxn modelId="{F4857730-71B3-4CEE-AADB-D6AAD3A7D6DD}" srcId="{8532937D-DD48-4069-A375-0B62E379BA14}" destId="{F6F18515-88B4-475C-AAF5-D9DF186F3318}" srcOrd="1" destOrd="0" parTransId="{4AAEE7D5-AC3F-4A25-AEF6-F989D3BA9B6A}" sibTransId="{096735F5-AF47-4675-9564-DE4EC36D8D57}"/>
    <dgm:cxn modelId="{3956CE57-3CB4-48E2-AA12-28E0CAF9316F}" srcId="{8532937D-DD48-4069-A375-0B62E379BA14}" destId="{5A73191B-1D19-4239-9AF6-EE9F19D2EECC}" srcOrd="0" destOrd="0" parTransId="{CCD41BE7-12A5-4829-B231-6B0A106E18C6}" sibTransId="{B621F9FF-D74D-40D9-8B2A-39094FD465D5}"/>
    <dgm:cxn modelId="{5828A962-1B68-404B-9BA1-93ABB89A53C0}" type="presOf" srcId="{5A73191B-1D19-4239-9AF6-EE9F19D2EECC}" destId="{81458278-B866-4A47-951C-D042F109E149}" srcOrd="0" destOrd="0" presId="urn:microsoft.com/office/officeart/2005/8/layout/vList2"/>
    <dgm:cxn modelId="{D72F371E-4BC9-445C-AF3E-D46630CE18BB}" type="presOf" srcId="{8532937D-DD48-4069-A375-0B62E379BA14}" destId="{9814E82F-5860-467A-93C6-9D6381EEEDEC}" srcOrd="0" destOrd="0" presId="urn:microsoft.com/office/officeart/2005/8/layout/vList2"/>
    <dgm:cxn modelId="{DD9E15A9-0908-42D4-A554-D2A3EB387AE3}" srcId="{8532937D-DD48-4069-A375-0B62E379BA14}" destId="{2B45C4E6-4E38-4571-AB19-48F9F158A965}" srcOrd="3" destOrd="0" parTransId="{0333D4E2-C246-4DFD-9D2D-537F0DC11DE2}" sibTransId="{ACD6FC94-586D-4E72-AEBD-FB1AAF39375A}"/>
    <dgm:cxn modelId="{B3692FE9-3B38-49D4-A8EA-CC16C180A09B}" srcId="{8532937D-DD48-4069-A375-0B62E379BA14}" destId="{CC37BB9F-550D-43A0-9C73-730493B0593B}" srcOrd="2" destOrd="0" parTransId="{AD46485D-B7BE-4AA5-9078-06029DE4421E}" sibTransId="{4DDD5611-6C02-40DC-922A-F715EC970EF5}"/>
    <dgm:cxn modelId="{3DC1E033-7AC7-472A-8867-C977AA99719E}" type="presOf" srcId="{C2F2E374-B983-4E3B-A8AF-EE07973C86AB}" destId="{81458278-B866-4A47-951C-D042F109E149}" srcOrd="0" destOrd="4" presId="urn:microsoft.com/office/officeart/2005/8/layout/vList2"/>
    <dgm:cxn modelId="{C5B4A30E-5358-4B3D-9CEA-CCCBA7692D4B}" type="presOf" srcId="{2B45C4E6-4E38-4571-AB19-48F9F158A965}" destId="{81458278-B866-4A47-951C-D042F109E149}" srcOrd="0" destOrd="3" presId="urn:microsoft.com/office/officeart/2005/8/layout/vList2"/>
    <dgm:cxn modelId="{A8DF8920-EF77-4CB2-A1D0-24B79135B689}" type="presOf" srcId="{EFC269BB-3959-4A6E-86D7-2596A4179D67}" destId="{7E6BB8A7-7F9F-4796-8ABF-C5D2A5EC4E1D}" srcOrd="0" destOrd="0" presId="urn:microsoft.com/office/officeart/2005/8/layout/vList2"/>
    <dgm:cxn modelId="{67C4208C-14C6-4C54-A5C3-58D7E8D35CC6}" type="presOf" srcId="{CC37BB9F-550D-43A0-9C73-730493B0593B}" destId="{81458278-B866-4A47-951C-D042F109E149}" srcOrd="0" destOrd="2" presId="urn:microsoft.com/office/officeart/2005/8/layout/vList2"/>
    <dgm:cxn modelId="{39190553-ED22-4038-B369-0710447F3493}" type="presOf" srcId="{F6F18515-88B4-475C-AAF5-D9DF186F3318}" destId="{81458278-B866-4A47-951C-D042F109E149}" srcOrd="0" destOrd="1" presId="urn:microsoft.com/office/officeart/2005/8/layout/vList2"/>
    <dgm:cxn modelId="{3C8953DE-D8AE-48E2-A8F9-7E459541F3FF}" type="presParOf" srcId="{7E6BB8A7-7F9F-4796-8ABF-C5D2A5EC4E1D}" destId="{9814E82F-5860-467A-93C6-9D6381EEEDEC}" srcOrd="0" destOrd="0" presId="urn:microsoft.com/office/officeart/2005/8/layout/vList2"/>
    <dgm:cxn modelId="{8DC05022-5377-49AF-97CD-36B2628F8D3B}" type="presParOf" srcId="{7E6BB8A7-7F9F-4796-8ABF-C5D2A5EC4E1D}" destId="{81458278-B866-4A47-951C-D042F109E149}" srcOrd="1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95F7AC-B2D3-492F-9488-E3BDA54989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3123B6-B3A5-43E5-B37D-8AC9B3D57145}">
      <dgm:prSet phldrT="[Текст]" custT="1"/>
      <dgm:spPr>
        <a:solidFill>
          <a:srgbClr val="000044"/>
        </a:solidFill>
      </dgm:spPr>
      <dgm:t>
        <a:bodyPr/>
        <a:lstStyle/>
        <a:p>
          <a:r>
            <a:rPr lang="ru-RU" sz="2800" b="1" dirty="0" smtClean="0"/>
            <a:t>Диверсификация бизнеса</a:t>
          </a:r>
          <a:endParaRPr lang="ru-RU" sz="2800" b="1" dirty="0"/>
        </a:p>
      </dgm:t>
    </dgm:pt>
    <dgm:pt modelId="{9E9566E1-67DF-4242-BAA4-67F9A2D0AF99}" type="parTrans" cxnId="{C2A436EF-EE82-4EAC-8E17-B0D136BA8332}">
      <dgm:prSet/>
      <dgm:spPr/>
      <dgm:t>
        <a:bodyPr/>
        <a:lstStyle/>
        <a:p>
          <a:endParaRPr lang="ru-RU"/>
        </a:p>
      </dgm:t>
    </dgm:pt>
    <dgm:pt modelId="{A3D303EC-7993-410A-8C97-AED8A9B351F8}" type="sibTrans" cxnId="{C2A436EF-EE82-4EAC-8E17-B0D136BA8332}">
      <dgm:prSet/>
      <dgm:spPr/>
      <dgm:t>
        <a:bodyPr/>
        <a:lstStyle/>
        <a:p>
          <a:endParaRPr lang="ru-RU"/>
        </a:p>
      </dgm:t>
    </dgm:pt>
    <dgm:pt modelId="{008F7006-E773-41AA-AB98-C2BE7D4C57F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/>
              </a:solidFill>
            </a:rPr>
            <a:t>Развитие собственных аптечных сетей (в </a:t>
          </a:r>
          <a:r>
            <a:rPr lang="ru-RU" sz="1800" dirty="0" err="1" smtClean="0">
              <a:solidFill>
                <a:schemeClr val="tx2"/>
              </a:solidFill>
            </a:rPr>
            <a:t>т.ч</a:t>
          </a:r>
          <a:r>
            <a:rPr lang="ru-RU" sz="1800" dirty="0" smtClean="0">
              <a:solidFill>
                <a:schemeClr val="tx2"/>
              </a:solidFill>
            </a:rPr>
            <a:t>. ассоциативного типа)</a:t>
          </a:r>
          <a:endParaRPr lang="ru-RU" sz="1800" dirty="0">
            <a:solidFill>
              <a:schemeClr val="tx2"/>
            </a:solidFill>
          </a:endParaRPr>
        </a:p>
      </dgm:t>
    </dgm:pt>
    <dgm:pt modelId="{AF437D23-132E-4396-8984-58BB95E7961A}" type="parTrans" cxnId="{78C68AA7-5D01-4B20-B3EF-3E97F2FD96A8}">
      <dgm:prSet/>
      <dgm:spPr/>
      <dgm:t>
        <a:bodyPr/>
        <a:lstStyle/>
        <a:p>
          <a:endParaRPr lang="ru-RU"/>
        </a:p>
      </dgm:t>
    </dgm:pt>
    <dgm:pt modelId="{63A4D1DC-35D7-4BBD-80AD-2B78F05B3B46}" type="sibTrans" cxnId="{78C68AA7-5D01-4B20-B3EF-3E97F2FD96A8}">
      <dgm:prSet/>
      <dgm:spPr/>
      <dgm:t>
        <a:bodyPr/>
        <a:lstStyle/>
        <a:p>
          <a:endParaRPr lang="ru-RU"/>
        </a:p>
      </dgm:t>
    </dgm:pt>
    <dgm:pt modelId="{C0ACA9A9-125A-438B-A68A-953F12CA7A28}">
      <dgm:prSet phldrT="[Текст]" custT="1"/>
      <dgm:spPr>
        <a:solidFill>
          <a:srgbClr val="000044"/>
        </a:solidFill>
      </dgm:spPr>
      <dgm:t>
        <a:bodyPr/>
        <a:lstStyle/>
        <a:p>
          <a:r>
            <a:rPr lang="ru-RU" sz="2800" b="1" dirty="0" smtClean="0"/>
            <a:t>Региональная и рыночная экспансия</a:t>
          </a:r>
          <a:endParaRPr lang="ru-RU" sz="2800" b="1" dirty="0"/>
        </a:p>
      </dgm:t>
    </dgm:pt>
    <dgm:pt modelId="{73355D96-DA6B-46A8-BD0F-65ABEF2383A3}" type="parTrans" cxnId="{C02D5AF5-EE63-4251-A887-6583B88BB7A7}">
      <dgm:prSet/>
      <dgm:spPr/>
      <dgm:t>
        <a:bodyPr/>
        <a:lstStyle/>
        <a:p>
          <a:endParaRPr lang="ru-RU"/>
        </a:p>
      </dgm:t>
    </dgm:pt>
    <dgm:pt modelId="{E9C9D7EB-F0AB-45E2-B61C-189F4774DA75}" type="sibTrans" cxnId="{C02D5AF5-EE63-4251-A887-6583B88BB7A7}">
      <dgm:prSet/>
      <dgm:spPr/>
      <dgm:t>
        <a:bodyPr/>
        <a:lstStyle/>
        <a:p>
          <a:endParaRPr lang="ru-RU"/>
        </a:p>
      </dgm:t>
    </dgm:pt>
    <dgm:pt modelId="{FB6BDA3F-DCA5-4628-9F57-21945ECFA4D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/>
              </a:solidFill>
            </a:rPr>
            <a:t>Развитие розничных компетенций у традиционных игроков в сфере госзакупок</a:t>
          </a:r>
          <a:endParaRPr lang="ru-RU" sz="1800" dirty="0">
            <a:solidFill>
              <a:schemeClr val="tx2"/>
            </a:solidFill>
          </a:endParaRPr>
        </a:p>
      </dgm:t>
    </dgm:pt>
    <dgm:pt modelId="{200A81D0-6DA1-4EF8-8593-C36E1B7ACE70}" type="parTrans" cxnId="{522FFACC-7525-4B33-9E7F-71E816D68B23}">
      <dgm:prSet/>
      <dgm:spPr/>
      <dgm:t>
        <a:bodyPr/>
        <a:lstStyle/>
        <a:p>
          <a:endParaRPr lang="ru-RU"/>
        </a:p>
      </dgm:t>
    </dgm:pt>
    <dgm:pt modelId="{B6E5E8A6-1017-4E7A-B6AA-A0BDBC963076}" type="sibTrans" cxnId="{522FFACC-7525-4B33-9E7F-71E816D68B23}">
      <dgm:prSet/>
      <dgm:spPr/>
      <dgm:t>
        <a:bodyPr/>
        <a:lstStyle/>
        <a:p>
          <a:endParaRPr lang="ru-RU"/>
        </a:p>
      </dgm:t>
    </dgm:pt>
    <dgm:pt modelId="{CDA7DE8E-0DF7-4309-8541-D3071B63F1B2}">
      <dgm:prSet phldrT="[Текст]" custT="1"/>
      <dgm:spPr>
        <a:solidFill>
          <a:srgbClr val="000044"/>
        </a:solidFill>
      </dgm:spPr>
      <dgm:t>
        <a:bodyPr/>
        <a:lstStyle/>
        <a:p>
          <a:r>
            <a:rPr lang="ru-RU" sz="2800" b="1" dirty="0" smtClean="0"/>
            <a:t>Повышение рентабельности</a:t>
          </a:r>
          <a:endParaRPr lang="ru-RU" sz="2800" b="1" dirty="0"/>
        </a:p>
      </dgm:t>
    </dgm:pt>
    <dgm:pt modelId="{F1A40F0D-2182-47DD-A178-FF64D4674A55}" type="parTrans" cxnId="{E876FAE1-E532-428B-B298-237FB6A95EA4}">
      <dgm:prSet/>
      <dgm:spPr/>
      <dgm:t>
        <a:bodyPr/>
        <a:lstStyle/>
        <a:p>
          <a:endParaRPr lang="ru-RU"/>
        </a:p>
      </dgm:t>
    </dgm:pt>
    <dgm:pt modelId="{B1DEC888-7FB0-4593-ADD7-0B35A0D0825F}" type="sibTrans" cxnId="{E876FAE1-E532-428B-B298-237FB6A95EA4}">
      <dgm:prSet/>
      <dgm:spPr/>
      <dgm:t>
        <a:bodyPr/>
        <a:lstStyle/>
        <a:p>
          <a:endParaRPr lang="ru-RU"/>
        </a:p>
      </dgm:t>
    </dgm:pt>
    <dgm:pt modelId="{463E1CC0-659B-4C9E-9932-461DA34D1A0C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Сокращение издержек за счёт модернизации и автоматизации</a:t>
          </a:r>
          <a:endParaRPr lang="ru-RU" dirty="0">
            <a:solidFill>
              <a:schemeClr val="tx2"/>
            </a:solidFill>
          </a:endParaRPr>
        </a:p>
      </dgm:t>
    </dgm:pt>
    <dgm:pt modelId="{3052EA47-CB52-4B2E-972C-99BF02984639}" type="parTrans" cxnId="{D25AB8C8-48F1-42F8-847A-0D2D6221E68E}">
      <dgm:prSet/>
      <dgm:spPr/>
      <dgm:t>
        <a:bodyPr/>
        <a:lstStyle/>
        <a:p>
          <a:endParaRPr lang="ru-RU"/>
        </a:p>
      </dgm:t>
    </dgm:pt>
    <dgm:pt modelId="{40339B28-4624-4AB2-9FD1-DA792B9E3D76}" type="sibTrans" cxnId="{D25AB8C8-48F1-42F8-847A-0D2D6221E68E}">
      <dgm:prSet/>
      <dgm:spPr/>
      <dgm:t>
        <a:bodyPr/>
        <a:lstStyle/>
        <a:p>
          <a:endParaRPr lang="ru-RU"/>
        </a:p>
      </dgm:t>
    </dgm:pt>
    <dgm:pt modelId="{877BA544-3E20-4D72-8755-83C8F8022E9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/>
              </a:solidFill>
            </a:rPr>
            <a:t>Включение в цепочку поставки товара услуги по контрактному производству на собственном предприятии</a:t>
          </a:r>
          <a:endParaRPr lang="ru-RU" sz="1800" dirty="0">
            <a:solidFill>
              <a:schemeClr val="tx2"/>
            </a:solidFill>
          </a:endParaRPr>
        </a:p>
      </dgm:t>
    </dgm:pt>
    <dgm:pt modelId="{27AE9222-03DF-4867-BBFF-DD98C9C9C7A7}" type="parTrans" cxnId="{83219A43-F580-4E90-B38C-17E50F967252}">
      <dgm:prSet/>
      <dgm:spPr/>
      <dgm:t>
        <a:bodyPr/>
        <a:lstStyle/>
        <a:p>
          <a:endParaRPr lang="ru-RU"/>
        </a:p>
      </dgm:t>
    </dgm:pt>
    <dgm:pt modelId="{E9AB2762-7AB7-4DE3-B3B7-8D919B26D095}" type="sibTrans" cxnId="{83219A43-F580-4E90-B38C-17E50F967252}">
      <dgm:prSet/>
      <dgm:spPr/>
      <dgm:t>
        <a:bodyPr/>
        <a:lstStyle/>
        <a:p>
          <a:endParaRPr lang="ru-RU"/>
        </a:p>
      </dgm:t>
    </dgm:pt>
    <dgm:pt modelId="{9B209F13-F0E0-45EB-9EED-50A31E08B01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/>
              </a:solidFill>
            </a:rPr>
            <a:t>Попытка выхода в надрыночные сегменты (предопт)</a:t>
          </a:r>
          <a:endParaRPr lang="ru-RU" sz="1800" dirty="0">
            <a:solidFill>
              <a:schemeClr val="tx2"/>
            </a:solidFill>
          </a:endParaRPr>
        </a:p>
      </dgm:t>
    </dgm:pt>
    <dgm:pt modelId="{4320C901-3F2A-404E-B65E-0B331F904158}" type="parTrans" cxnId="{668253F0-F2BD-4B5D-A9DE-B5C8258CAE2D}">
      <dgm:prSet/>
      <dgm:spPr/>
      <dgm:t>
        <a:bodyPr/>
        <a:lstStyle/>
        <a:p>
          <a:endParaRPr lang="ru-RU"/>
        </a:p>
      </dgm:t>
    </dgm:pt>
    <dgm:pt modelId="{F90C1FF6-7B2B-4CF5-AE46-C7848AD482D4}" type="sibTrans" cxnId="{668253F0-F2BD-4B5D-A9DE-B5C8258CAE2D}">
      <dgm:prSet/>
      <dgm:spPr/>
      <dgm:t>
        <a:bodyPr/>
        <a:lstStyle/>
        <a:p>
          <a:endParaRPr lang="ru-RU"/>
        </a:p>
      </dgm:t>
    </dgm:pt>
    <dgm:pt modelId="{330E8862-55F2-43D3-A91E-83F8BB708FC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/>
              </a:solidFill>
            </a:rPr>
            <a:t>Выход в новые регионы России в </a:t>
          </a:r>
          <a:r>
            <a:rPr lang="ru-RU" sz="1800" dirty="0" err="1" smtClean="0">
              <a:solidFill>
                <a:schemeClr val="tx2"/>
              </a:solidFill>
            </a:rPr>
            <a:t>т.ч</a:t>
          </a:r>
          <a:r>
            <a:rPr lang="ru-RU" sz="1800" dirty="0" smtClean="0">
              <a:solidFill>
                <a:schemeClr val="tx2"/>
              </a:solidFill>
            </a:rPr>
            <a:t>. с жёсткой конкуренцией за потребителя</a:t>
          </a:r>
          <a:endParaRPr lang="ru-RU" sz="1800" dirty="0">
            <a:solidFill>
              <a:schemeClr val="tx2"/>
            </a:solidFill>
          </a:endParaRPr>
        </a:p>
      </dgm:t>
    </dgm:pt>
    <dgm:pt modelId="{02922D4B-664E-4491-88B5-7CDDDCA13F93}" type="parTrans" cxnId="{96019935-C3D6-4CE2-8291-BF56D8D97751}">
      <dgm:prSet/>
      <dgm:spPr/>
      <dgm:t>
        <a:bodyPr/>
        <a:lstStyle/>
        <a:p>
          <a:endParaRPr lang="ru-RU"/>
        </a:p>
      </dgm:t>
    </dgm:pt>
    <dgm:pt modelId="{5877C935-740A-47A5-909E-75132E7A9D99}" type="sibTrans" cxnId="{96019935-C3D6-4CE2-8291-BF56D8D97751}">
      <dgm:prSet/>
      <dgm:spPr/>
      <dgm:t>
        <a:bodyPr/>
        <a:lstStyle/>
        <a:p>
          <a:endParaRPr lang="ru-RU"/>
        </a:p>
      </dgm:t>
    </dgm:pt>
    <dgm:pt modelId="{545F424B-4C45-4664-ABD0-4449305A30B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/>
              </a:solidFill>
            </a:rPr>
            <a:t>Выход в страны СНГ</a:t>
          </a:r>
          <a:endParaRPr lang="ru-RU" sz="1800" dirty="0">
            <a:solidFill>
              <a:schemeClr val="tx2"/>
            </a:solidFill>
          </a:endParaRPr>
        </a:p>
      </dgm:t>
    </dgm:pt>
    <dgm:pt modelId="{6D8376F5-0F8E-4B5D-88A3-3FD91059F36E}" type="parTrans" cxnId="{23DF1899-722F-44D0-98B0-EC7E633797B6}">
      <dgm:prSet/>
      <dgm:spPr/>
      <dgm:t>
        <a:bodyPr/>
        <a:lstStyle/>
        <a:p>
          <a:endParaRPr lang="ru-RU"/>
        </a:p>
      </dgm:t>
    </dgm:pt>
    <dgm:pt modelId="{68FD7004-FCD8-4991-9F15-6817F5E80CBC}" type="sibTrans" cxnId="{23DF1899-722F-44D0-98B0-EC7E633797B6}">
      <dgm:prSet/>
      <dgm:spPr/>
      <dgm:t>
        <a:bodyPr/>
        <a:lstStyle/>
        <a:p>
          <a:endParaRPr lang="ru-RU"/>
        </a:p>
      </dgm:t>
    </dgm:pt>
    <dgm:pt modelId="{6AC91CE1-6512-41C1-9D7D-7AD21E282DD8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Развитие ассортимента (повышение доли парафармацевтики и ОТС продукции)</a:t>
          </a:r>
          <a:endParaRPr lang="ru-RU" dirty="0">
            <a:solidFill>
              <a:schemeClr val="tx2"/>
            </a:solidFill>
          </a:endParaRPr>
        </a:p>
      </dgm:t>
    </dgm:pt>
    <dgm:pt modelId="{F353ED74-3BA7-4FA2-A12C-0CCFA07F9D4A}" type="parTrans" cxnId="{B02F6E0B-EDD3-4D44-BEEB-C6FC42F6E91E}">
      <dgm:prSet/>
      <dgm:spPr/>
      <dgm:t>
        <a:bodyPr/>
        <a:lstStyle/>
        <a:p>
          <a:endParaRPr lang="ru-RU"/>
        </a:p>
      </dgm:t>
    </dgm:pt>
    <dgm:pt modelId="{3FA9BAD2-3B08-4C5F-90A7-14664AB76117}" type="sibTrans" cxnId="{B02F6E0B-EDD3-4D44-BEEB-C6FC42F6E91E}">
      <dgm:prSet/>
      <dgm:spPr/>
      <dgm:t>
        <a:bodyPr/>
        <a:lstStyle/>
        <a:p>
          <a:endParaRPr lang="ru-RU"/>
        </a:p>
      </dgm:t>
    </dgm:pt>
    <dgm:pt modelId="{DF4BFDB0-F043-4E98-8FBB-EED3D42ED098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Выпрямление цепочки поставок (рост доли прямых отгрузок в аптеки и больницы)</a:t>
          </a:r>
          <a:endParaRPr lang="ru-RU" dirty="0">
            <a:solidFill>
              <a:schemeClr val="tx2"/>
            </a:solidFill>
          </a:endParaRPr>
        </a:p>
      </dgm:t>
    </dgm:pt>
    <dgm:pt modelId="{04A35FDF-CD7C-4F9C-89A7-4956006605E9}" type="parTrans" cxnId="{36713DBC-DBE1-421B-91D3-538BECFC23C9}">
      <dgm:prSet/>
      <dgm:spPr/>
      <dgm:t>
        <a:bodyPr/>
        <a:lstStyle/>
        <a:p>
          <a:endParaRPr lang="ru-RU"/>
        </a:p>
      </dgm:t>
    </dgm:pt>
    <dgm:pt modelId="{BF91D5FE-BC06-44D0-AA74-052FB5FC6CB0}" type="sibTrans" cxnId="{36713DBC-DBE1-421B-91D3-538BECFC23C9}">
      <dgm:prSet/>
      <dgm:spPr/>
      <dgm:t>
        <a:bodyPr/>
        <a:lstStyle/>
        <a:p>
          <a:endParaRPr lang="ru-RU"/>
        </a:p>
      </dgm:t>
    </dgm:pt>
    <dgm:pt modelId="{C2F68CFB-E983-46C0-8A4E-4D2EBA6ECC3D}" type="pres">
      <dgm:prSet presAssocID="{5895F7AC-B2D3-492F-9488-E3BDA54989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C81966-0AA3-42E7-B7B8-2E99E7506244}" type="pres">
      <dgm:prSet presAssocID="{003123B6-B3A5-43E5-B37D-8AC9B3D5714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48A2A-D761-46C1-8081-9553015FEFD2}" type="pres">
      <dgm:prSet presAssocID="{003123B6-B3A5-43E5-B37D-8AC9B3D5714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FDAB5-371E-454F-AF44-16B9119E83B8}" type="pres">
      <dgm:prSet presAssocID="{C0ACA9A9-125A-438B-A68A-953F12CA7A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AC7A5-CAB3-4AFF-8709-48B0C1B0355D}" type="pres">
      <dgm:prSet presAssocID="{C0ACA9A9-125A-438B-A68A-953F12CA7A2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407F1-56AE-45BB-AE0C-3A43986C56DF}" type="pres">
      <dgm:prSet presAssocID="{CDA7DE8E-0DF7-4309-8541-D3071B63F1B2}" presName="parentText" presStyleLbl="node1" presStyleIdx="2" presStyleCnt="3" custLinFactNeighborY="49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EF369-A1BC-47DF-8447-E2BB77D79E5B}" type="pres">
      <dgm:prSet presAssocID="{CDA7DE8E-0DF7-4309-8541-D3071B63F1B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1A445F-E8DE-4CB0-BD7D-052C86BAD2FC}" type="presOf" srcId="{330E8862-55F2-43D3-A91E-83F8BB708FCA}" destId="{D97AC7A5-CAB3-4AFF-8709-48B0C1B0355D}" srcOrd="0" destOrd="1" presId="urn:microsoft.com/office/officeart/2005/8/layout/vList2"/>
    <dgm:cxn modelId="{4155AB1C-078E-41D9-A2EB-015F432AEF82}" type="presOf" srcId="{003123B6-B3A5-43E5-B37D-8AC9B3D57145}" destId="{93C81966-0AA3-42E7-B7B8-2E99E7506244}" srcOrd="0" destOrd="0" presId="urn:microsoft.com/office/officeart/2005/8/layout/vList2"/>
    <dgm:cxn modelId="{3ED5D77A-51EC-4AD3-BBE7-115BB72C5B8C}" type="presOf" srcId="{9B209F13-F0E0-45EB-9EED-50A31E08B014}" destId="{76D48A2A-D761-46C1-8081-9553015FEFD2}" srcOrd="0" destOrd="2" presId="urn:microsoft.com/office/officeart/2005/8/layout/vList2"/>
    <dgm:cxn modelId="{23DF1899-722F-44D0-98B0-EC7E633797B6}" srcId="{C0ACA9A9-125A-438B-A68A-953F12CA7A28}" destId="{545F424B-4C45-4664-ABD0-4449305A30BB}" srcOrd="2" destOrd="0" parTransId="{6D8376F5-0F8E-4B5D-88A3-3FD91059F36E}" sibTransId="{68FD7004-FCD8-4991-9F15-6817F5E80CBC}"/>
    <dgm:cxn modelId="{36713DBC-DBE1-421B-91D3-538BECFC23C9}" srcId="{CDA7DE8E-0DF7-4309-8541-D3071B63F1B2}" destId="{DF4BFDB0-F043-4E98-8FBB-EED3D42ED098}" srcOrd="2" destOrd="0" parTransId="{04A35FDF-CD7C-4F9C-89A7-4956006605E9}" sibTransId="{BF91D5FE-BC06-44D0-AA74-052FB5FC6CB0}"/>
    <dgm:cxn modelId="{644A0AAC-082A-4368-930A-42B9B5CE9F83}" type="presOf" srcId="{C0ACA9A9-125A-438B-A68A-953F12CA7A28}" destId="{AFAFDAB5-371E-454F-AF44-16B9119E83B8}" srcOrd="0" destOrd="0" presId="urn:microsoft.com/office/officeart/2005/8/layout/vList2"/>
    <dgm:cxn modelId="{D25AB8C8-48F1-42F8-847A-0D2D6221E68E}" srcId="{CDA7DE8E-0DF7-4309-8541-D3071B63F1B2}" destId="{463E1CC0-659B-4C9E-9932-461DA34D1A0C}" srcOrd="0" destOrd="0" parTransId="{3052EA47-CB52-4B2E-972C-99BF02984639}" sibTransId="{40339B28-4624-4AB2-9FD1-DA792B9E3D76}"/>
    <dgm:cxn modelId="{B3BF40A2-79F0-4BE4-A6AB-C72A9972BD06}" type="presOf" srcId="{877BA544-3E20-4D72-8755-83C8F8022E94}" destId="{76D48A2A-D761-46C1-8081-9553015FEFD2}" srcOrd="0" destOrd="1" presId="urn:microsoft.com/office/officeart/2005/8/layout/vList2"/>
    <dgm:cxn modelId="{30088021-1FA9-45F2-BFB3-F612DDF69972}" type="presOf" srcId="{463E1CC0-659B-4C9E-9932-461DA34D1A0C}" destId="{E04EF369-A1BC-47DF-8447-E2BB77D79E5B}" srcOrd="0" destOrd="0" presId="urn:microsoft.com/office/officeart/2005/8/layout/vList2"/>
    <dgm:cxn modelId="{B02F6E0B-EDD3-4D44-BEEB-C6FC42F6E91E}" srcId="{CDA7DE8E-0DF7-4309-8541-D3071B63F1B2}" destId="{6AC91CE1-6512-41C1-9D7D-7AD21E282DD8}" srcOrd="1" destOrd="0" parTransId="{F353ED74-3BA7-4FA2-A12C-0CCFA07F9D4A}" sibTransId="{3FA9BAD2-3B08-4C5F-90A7-14664AB76117}"/>
    <dgm:cxn modelId="{78C68AA7-5D01-4B20-B3EF-3E97F2FD96A8}" srcId="{003123B6-B3A5-43E5-B37D-8AC9B3D57145}" destId="{008F7006-E773-41AA-AB98-C2BE7D4C57F2}" srcOrd="0" destOrd="0" parTransId="{AF437D23-132E-4396-8984-58BB95E7961A}" sibTransId="{63A4D1DC-35D7-4BBD-80AD-2B78F05B3B46}"/>
    <dgm:cxn modelId="{115AE41F-D704-4E46-8CB6-8290D8AD379F}" type="presOf" srcId="{DF4BFDB0-F043-4E98-8FBB-EED3D42ED098}" destId="{E04EF369-A1BC-47DF-8447-E2BB77D79E5B}" srcOrd="0" destOrd="2" presId="urn:microsoft.com/office/officeart/2005/8/layout/vList2"/>
    <dgm:cxn modelId="{05C967AC-8040-4921-AC50-73E9B8490635}" type="presOf" srcId="{6AC91CE1-6512-41C1-9D7D-7AD21E282DD8}" destId="{E04EF369-A1BC-47DF-8447-E2BB77D79E5B}" srcOrd="0" destOrd="1" presId="urn:microsoft.com/office/officeart/2005/8/layout/vList2"/>
    <dgm:cxn modelId="{522FFACC-7525-4B33-9E7F-71E816D68B23}" srcId="{C0ACA9A9-125A-438B-A68A-953F12CA7A28}" destId="{FB6BDA3F-DCA5-4628-9F57-21945ECFA4DD}" srcOrd="0" destOrd="0" parTransId="{200A81D0-6DA1-4EF8-8593-C36E1B7ACE70}" sibTransId="{B6E5E8A6-1017-4E7A-B6AA-A0BDBC963076}"/>
    <dgm:cxn modelId="{96019935-C3D6-4CE2-8291-BF56D8D97751}" srcId="{C0ACA9A9-125A-438B-A68A-953F12CA7A28}" destId="{330E8862-55F2-43D3-A91E-83F8BB708FCA}" srcOrd="1" destOrd="0" parTransId="{02922D4B-664E-4491-88B5-7CDDDCA13F93}" sibTransId="{5877C935-740A-47A5-909E-75132E7A9D99}"/>
    <dgm:cxn modelId="{78FC3BC2-B026-43C8-955E-6F9965C94EEB}" type="presOf" srcId="{CDA7DE8E-0DF7-4309-8541-D3071B63F1B2}" destId="{322407F1-56AE-45BB-AE0C-3A43986C56DF}" srcOrd="0" destOrd="0" presId="urn:microsoft.com/office/officeart/2005/8/layout/vList2"/>
    <dgm:cxn modelId="{C02D5AF5-EE63-4251-A887-6583B88BB7A7}" srcId="{5895F7AC-B2D3-492F-9488-E3BDA5498976}" destId="{C0ACA9A9-125A-438B-A68A-953F12CA7A28}" srcOrd="1" destOrd="0" parTransId="{73355D96-DA6B-46A8-BD0F-65ABEF2383A3}" sibTransId="{E9C9D7EB-F0AB-45E2-B61C-189F4774DA75}"/>
    <dgm:cxn modelId="{77C6A21F-9398-4AE4-9B0D-C17514A458FD}" type="presOf" srcId="{008F7006-E773-41AA-AB98-C2BE7D4C57F2}" destId="{76D48A2A-D761-46C1-8081-9553015FEFD2}" srcOrd="0" destOrd="0" presId="urn:microsoft.com/office/officeart/2005/8/layout/vList2"/>
    <dgm:cxn modelId="{9AB28E4A-8BC6-476D-ADA0-BE9F46F867F2}" type="presOf" srcId="{545F424B-4C45-4664-ABD0-4449305A30BB}" destId="{D97AC7A5-CAB3-4AFF-8709-48B0C1B0355D}" srcOrd="0" destOrd="2" presId="urn:microsoft.com/office/officeart/2005/8/layout/vList2"/>
    <dgm:cxn modelId="{C2A436EF-EE82-4EAC-8E17-B0D136BA8332}" srcId="{5895F7AC-B2D3-492F-9488-E3BDA5498976}" destId="{003123B6-B3A5-43E5-B37D-8AC9B3D57145}" srcOrd="0" destOrd="0" parTransId="{9E9566E1-67DF-4242-BAA4-67F9A2D0AF99}" sibTransId="{A3D303EC-7993-410A-8C97-AED8A9B351F8}"/>
    <dgm:cxn modelId="{8BDC701A-0423-4A5B-9B30-2DF3970F627E}" type="presOf" srcId="{FB6BDA3F-DCA5-4628-9F57-21945ECFA4DD}" destId="{D97AC7A5-CAB3-4AFF-8709-48B0C1B0355D}" srcOrd="0" destOrd="0" presId="urn:microsoft.com/office/officeart/2005/8/layout/vList2"/>
    <dgm:cxn modelId="{83219A43-F580-4E90-B38C-17E50F967252}" srcId="{003123B6-B3A5-43E5-B37D-8AC9B3D57145}" destId="{877BA544-3E20-4D72-8755-83C8F8022E94}" srcOrd="1" destOrd="0" parTransId="{27AE9222-03DF-4867-BBFF-DD98C9C9C7A7}" sibTransId="{E9AB2762-7AB7-4DE3-B3B7-8D919B26D095}"/>
    <dgm:cxn modelId="{E876FAE1-E532-428B-B298-237FB6A95EA4}" srcId="{5895F7AC-B2D3-492F-9488-E3BDA5498976}" destId="{CDA7DE8E-0DF7-4309-8541-D3071B63F1B2}" srcOrd="2" destOrd="0" parTransId="{F1A40F0D-2182-47DD-A178-FF64D4674A55}" sibTransId="{B1DEC888-7FB0-4593-ADD7-0B35A0D0825F}"/>
    <dgm:cxn modelId="{E5B4CC1D-A581-455E-8C8B-F5FBF58AD4F0}" type="presOf" srcId="{5895F7AC-B2D3-492F-9488-E3BDA5498976}" destId="{C2F68CFB-E983-46C0-8A4E-4D2EBA6ECC3D}" srcOrd="0" destOrd="0" presId="urn:microsoft.com/office/officeart/2005/8/layout/vList2"/>
    <dgm:cxn modelId="{668253F0-F2BD-4B5D-A9DE-B5C8258CAE2D}" srcId="{003123B6-B3A5-43E5-B37D-8AC9B3D57145}" destId="{9B209F13-F0E0-45EB-9EED-50A31E08B014}" srcOrd="2" destOrd="0" parTransId="{4320C901-3F2A-404E-B65E-0B331F904158}" sibTransId="{F90C1FF6-7B2B-4CF5-AE46-C7848AD482D4}"/>
    <dgm:cxn modelId="{600F596F-CCF2-4577-B97C-9C17BEB7102D}" type="presParOf" srcId="{C2F68CFB-E983-46C0-8A4E-4D2EBA6ECC3D}" destId="{93C81966-0AA3-42E7-B7B8-2E99E7506244}" srcOrd="0" destOrd="0" presId="urn:microsoft.com/office/officeart/2005/8/layout/vList2"/>
    <dgm:cxn modelId="{E5CB81F4-283F-4824-B9F4-9C5FD23C735C}" type="presParOf" srcId="{C2F68CFB-E983-46C0-8A4E-4D2EBA6ECC3D}" destId="{76D48A2A-D761-46C1-8081-9553015FEFD2}" srcOrd="1" destOrd="0" presId="urn:microsoft.com/office/officeart/2005/8/layout/vList2"/>
    <dgm:cxn modelId="{D627E1F6-871F-4CC5-B5D9-120BAFDB785B}" type="presParOf" srcId="{C2F68CFB-E983-46C0-8A4E-4D2EBA6ECC3D}" destId="{AFAFDAB5-371E-454F-AF44-16B9119E83B8}" srcOrd="2" destOrd="0" presId="urn:microsoft.com/office/officeart/2005/8/layout/vList2"/>
    <dgm:cxn modelId="{D304B842-9A41-4CDD-B47D-0B1736E5CBAA}" type="presParOf" srcId="{C2F68CFB-E983-46C0-8A4E-4D2EBA6ECC3D}" destId="{D97AC7A5-CAB3-4AFF-8709-48B0C1B0355D}" srcOrd="3" destOrd="0" presId="urn:microsoft.com/office/officeart/2005/8/layout/vList2"/>
    <dgm:cxn modelId="{F18265D1-C301-4937-8545-2B203736F54F}" type="presParOf" srcId="{C2F68CFB-E983-46C0-8A4E-4D2EBA6ECC3D}" destId="{322407F1-56AE-45BB-AE0C-3A43986C56DF}" srcOrd="4" destOrd="0" presId="urn:microsoft.com/office/officeart/2005/8/layout/vList2"/>
    <dgm:cxn modelId="{02F13911-AACA-4D7C-88C4-39CC9A9A8E1A}" type="presParOf" srcId="{C2F68CFB-E983-46C0-8A4E-4D2EBA6ECC3D}" destId="{E04EF369-A1BC-47DF-8447-E2BB77D79E5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EC4B13-7085-4956-9207-FB2ED3B45FB3}">
      <dsp:nvSpPr>
        <dsp:cNvPr id="0" name=""/>
        <dsp:cNvSpPr/>
      </dsp:nvSpPr>
      <dsp:spPr>
        <a:xfrm>
          <a:off x="4415" y="793594"/>
          <a:ext cx="2082118" cy="2187160"/>
        </a:xfrm>
        <a:prstGeom prst="roundRect">
          <a:avLst>
            <a:gd name="adj" fmla="val 10000"/>
          </a:avLst>
        </a:prstGeom>
        <a:solidFill>
          <a:srgbClr val="0000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1995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Компании, имеющие лицензии на оптовую деятельность</a:t>
          </a:r>
          <a:endParaRPr lang="ru-RU" sz="2000" kern="1200" dirty="0"/>
        </a:p>
      </dsp:txBody>
      <dsp:txXfrm>
        <a:off x="4415" y="793594"/>
        <a:ext cx="2082118" cy="2187160"/>
      </dsp:txXfrm>
    </dsp:sp>
    <dsp:sp modelId="{FF615C16-DBCA-4322-9F41-E2CC032E319B}">
      <dsp:nvSpPr>
        <dsp:cNvPr id="0" name=""/>
        <dsp:cNvSpPr/>
      </dsp:nvSpPr>
      <dsp:spPr>
        <a:xfrm rot="18289469">
          <a:off x="1773751" y="1270741"/>
          <a:ext cx="1458411" cy="35648"/>
        </a:xfrm>
        <a:custGeom>
          <a:avLst/>
          <a:gdLst/>
          <a:ahLst/>
          <a:cxnLst/>
          <a:rect l="0" t="0" r="0" b="0"/>
          <a:pathLst>
            <a:path>
              <a:moveTo>
                <a:pt x="0" y="17824"/>
              </a:moveTo>
              <a:lnTo>
                <a:pt x="1458411" y="17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2466497" y="1252105"/>
        <a:ext cx="72920" cy="72920"/>
      </dsp:txXfrm>
    </dsp:sp>
    <dsp:sp modelId="{6CA3E1C8-6AC4-427A-95C0-3E7BBECC1ECA}">
      <dsp:nvSpPr>
        <dsp:cNvPr id="0" name=""/>
        <dsp:cNvSpPr/>
      </dsp:nvSpPr>
      <dsp:spPr>
        <a:xfrm>
          <a:off x="2919380" y="169427"/>
          <a:ext cx="2082118" cy="1041059"/>
        </a:xfrm>
        <a:prstGeom prst="roundRect">
          <a:avLst>
            <a:gd name="adj" fmla="val 10000"/>
          </a:avLst>
        </a:prstGeom>
        <a:solidFill>
          <a:srgbClr val="0000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350-400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Фармпроизводители</a:t>
          </a:r>
          <a:endParaRPr lang="ru-RU" sz="2000" kern="1200" dirty="0"/>
        </a:p>
      </dsp:txBody>
      <dsp:txXfrm>
        <a:off x="2919380" y="169427"/>
        <a:ext cx="2082118" cy="1041059"/>
      </dsp:txXfrm>
    </dsp:sp>
    <dsp:sp modelId="{922B6B2A-5059-4533-A561-D9DAEEDD1D0F}">
      <dsp:nvSpPr>
        <dsp:cNvPr id="0" name=""/>
        <dsp:cNvSpPr/>
      </dsp:nvSpPr>
      <dsp:spPr>
        <a:xfrm>
          <a:off x="2086533" y="1869350"/>
          <a:ext cx="832847" cy="35648"/>
        </a:xfrm>
        <a:custGeom>
          <a:avLst/>
          <a:gdLst/>
          <a:ahLst/>
          <a:cxnLst/>
          <a:rect l="0" t="0" r="0" b="0"/>
          <a:pathLst>
            <a:path>
              <a:moveTo>
                <a:pt x="0" y="17824"/>
              </a:moveTo>
              <a:lnTo>
                <a:pt x="832847" y="17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82136" y="1866353"/>
        <a:ext cx="41642" cy="41642"/>
      </dsp:txXfrm>
    </dsp:sp>
    <dsp:sp modelId="{C44D95AB-3070-4774-8158-44CE0F430BC8}">
      <dsp:nvSpPr>
        <dsp:cNvPr id="0" name=""/>
        <dsp:cNvSpPr/>
      </dsp:nvSpPr>
      <dsp:spPr>
        <a:xfrm>
          <a:off x="2919380" y="1366645"/>
          <a:ext cx="2082118" cy="1041059"/>
        </a:xfrm>
        <a:prstGeom prst="roundRect">
          <a:avLst>
            <a:gd name="adj" fmla="val 10000"/>
          </a:avLst>
        </a:prstGeom>
        <a:solidFill>
          <a:srgbClr val="0000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sym typeface="Symbol"/>
            </a:rPr>
            <a:t></a:t>
          </a:r>
          <a:r>
            <a:rPr lang="ru-RU" sz="2000" b="1" kern="1200" dirty="0" smtClean="0"/>
            <a:t>5</a:t>
          </a:r>
          <a:r>
            <a:rPr lang="en-US" sz="2000" b="1" kern="1200" dirty="0" smtClean="0"/>
            <a:t>0</a:t>
          </a: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Логистические операторы</a:t>
          </a:r>
          <a:endParaRPr lang="ru-RU" sz="2000" kern="1200" dirty="0"/>
        </a:p>
      </dsp:txBody>
      <dsp:txXfrm>
        <a:off x="2919380" y="1366645"/>
        <a:ext cx="2082118" cy="1041059"/>
      </dsp:txXfrm>
    </dsp:sp>
    <dsp:sp modelId="{BA7FA22B-EC64-4516-BD37-AFEC2E0DA1CF}">
      <dsp:nvSpPr>
        <dsp:cNvPr id="0" name=""/>
        <dsp:cNvSpPr/>
      </dsp:nvSpPr>
      <dsp:spPr>
        <a:xfrm rot="3310531">
          <a:off x="1773751" y="2467959"/>
          <a:ext cx="1458411" cy="35648"/>
        </a:xfrm>
        <a:custGeom>
          <a:avLst/>
          <a:gdLst/>
          <a:ahLst/>
          <a:cxnLst/>
          <a:rect l="0" t="0" r="0" b="0"/>
          <a:pathLst>
            <a:path>
              <a:moveTo>
                <a:pt x="0" y="17824"/>
              </a:moveTo>
              <a:lnTo>
                <a:pt x="1458411" y="17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2466497" y="2449323"/>
        <a:ext cx="72920" cy="72920"/>
      </dsp:txXfrm>
    </dsp:sp>
    <dsp:sp modelId="{C0C8BC4C-F570-49E3-9C3C-40CE662AEF15}">
      <dsp:nvSpPr>
        <dsp:cNvPr id="0" name=""/>
        <dsp:cNvSpPr/>
      </dsp:nvSpPr>
      <dsp:spPr>
        <a:xfrm>
          <a:off x="2919380" y="2563863"/>
          <a:ext cx="2082118" cy="1041059"/>
        </a:xfrm>
        <a:prstGeom prst="roundRect">
          <a:avLst>
            <a:gd name="adj" fmla="val 10000"/>
          </a:avLst>
        </a:prstGeom>
        <a:solidFill>
          <a:srgbClr val="0000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&gt;</a:t>
          </a:r>
          <a:r>
            <a:rPr lang="ru-RU" sz="2000" b="1" kern="1200" dirty="0" smtClean="0"/>
            <a:t>1</a:t>
          </a:r>
          <a:r>
            <a:rPr lang="en-US" sz="2000" b="1" kern="1200" dirty="0" smtClean="0"/>
            <a:t>500 </a:t>
          </a:r>
          <a:r>
            <a:rPr lang="ru-RU" sz="2000" kern="1200" dirty="0" err="1" smtClean="0"/>
            <a:t>Фармдистрибьюторы</a:t>
          </a:r>
          <a:endParaRPr lang="ru-RU" sz="2000" kern="1200" dirty="0"/>
        </a:p>
      </dsp:txBody>
      <dsp:txXfrm>
        <a:off x="2919380" y="2563863"/>
        <a:ext cx="2082118" cy="1041059"/>
      </dsp:txXfrm>
    </dsp:sp>
    <dsp:sp modelId="{4B3FBA0F-2D0E-47B5-8852-141D1C6B7DE0}">
      <dsp:nvSpPr>
        <dsp:cNvPr id="0" name=""/>
        <dsp:cNvSpPr/>
      </dsp:nvSpPr>
      <dsp:spPr>
        <a:xfrm rot="18115069">
          <a:off x="4628720" y="2395194"/>
          <a:ext cx="1581922" cy="35648"/>
        </a:xfrm>
        <a:custGeom>
          <a:avLst/>
          <a:gdLst/>
          <a:ahLst/>
          <a:cxnLst/>
          <a:rect l="0" t="0" r="0" b="0"/>
          <a:pathLst>
            <a:path>
              <a:moveTo>
                <a:pt x="0" y="17824"/>
              </a:moveTo>
              <a:lnTo>
                <a:pt x="1581922" y="17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115069">
        <a:off x="5380134" y="2373471"/>
        <a:ext cx="79096" cy="79096"/>
      </dsp:txXfrm>
    </dsp:sp>
    <dsp:sp modelId="{75D5B9AE-0B2D-4E14-9AD1-7A89B75F59DD}">
      <dsp:nvSpPr>
        <dsp:cNvPr id="0" name=""/>
        <dsp:cNvSpPr/>
      </dsp:nvSpPr>
      <dsp:spPr>
        <a:xfrm>
          <a:off x="5837865" y="936099"/>
          <a:ext cx="2082118" cy="1611090"/>
        </a:xfrm>
        <a:prstGeom prst="roundRect">
          <a:avLst>
            <a:gd name="adj" fmla="val 10000"/>
          </a:avLst>
        </a:prstGeom>
        <a:solidFill>
          <a:srgbClr val="FF5B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68"/>
              </a:solidFill>
            </a:rPr>
            <a:t>200-250 </a:t>
          </a:r>
          <a:r>
            <a:rPr lang="ru-RU" sz="2000" b="0" kern="1200" dirty="0" smtClean="0">
              <a:solidFill>
                <a:srgbClr val="000068"/>
              </a:solidFill>
            </a:rPr>
            <a:t>реально работающие дистрибьюторы</a:t>
          </a:r>
          <a:endParaRPr lang="ru-RU" sz="2000" b="0" kern="1200" dirty="0">
            <a:solidFill>
              <a:srgbClr val="000068"/>
            </a:solidFill>
          </a:endParaRPr>
        </a:p>
      </dsp:txBody>
      <dsp:txXfrm>
        <a:off x="5837865" y="936099"/>
        <a:ext cx="2082118" cy="1611090"/>
      </dsp:txXfrm>
    </dsp:sp>
    <dsp:sp modelId="{96E5DFFE-909E-4545-B97D-CC1588F2A0E7}">
      <dsp:nvSpPr>
        <dsp:cNvPr id="0" name=""/>
        <dsp:cNvSpPr/>
      </dsp:nvSpPr>
      <dsp:spPr>
        <a:xfrm rot="410859">
          <a:off x="4998494" y="3116786"/>
          <a:ext cx="842374" cy="35648"/>
        </a:xfrm>
        <a:custGeom>
          <a:avLst/>
          <a:gdLst/>
          <a:ahLst/>
          <a:cxnLst/>
          <a:rect l="0" t="0" r="0" b="0"/>
          <a:pathLst>
            <a:path>
              <a:moveTo>
                <a:pt x="0" y="17824"/>
              </a:moveTo>
              <a:lnTo>
                <a:pt x="842374" y="17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10859">
        <a:off x="5398622" y="3113551"/>
        <a:ext cx="42118" cy="42118"/>
      </dsp:txXfrm>
    </dsp:sp>
    <dsp:sp modelId="{DBE3FED8-EDB8-472E-9525-4D5130C3BDF5}">
      <dsp:nvSpPr>
        <dsp:cNvPr id="0" name=""/>
        <dsp:cNvSpPr/>
      </dsp:nvSpPr>
      <dsp:spPr>
        <a:xfrm>
          <a:off x="5837865" y="2664299"/>
          <a:ext cx="2082118" cy="1041059"/>
        </a:xfrm>
        <a:prstGeom prst="roundRect">
          <a:avLst>
            <a:gd name="adj" fmla="val 10000"/>
          </a:avLst>
        </a:prstGeom>
        <a:solidFill>
          <a:srgbClr val="0000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300-400</a:t>
          </a: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«карманные» дистрибьюторы</a:t>
          </a:r>
          <a:endParaRPr lang="ru-RU" sz="2000" kern="1200" dirty="0"/>
        </a:p>
      </dsp:txBody>
      <dsp:txXfrm>
        <a:off x="5837865" y="2664299"/>
        <a:ext cx="2082118" cy="1041059"/>
      </dsp:txXfrm>
    </dsp:sp>
    <dsp:sp modelId="{3F600173-5CB1-41E0-9F09-29B8D762F780}">
      <dsp:nvSpPr>
        <dsp:cNvPr id="0" name=""/>
        <dsp:cNvSpPr/>
      </dsp:nvSpPr>
      <dsp:spPr>
        <a:xfrm rot="3545034">
          <a:off x="4605751" y="3764856"/>
          <a:ext cx="1627860" cy="35648"/>
        </a:xfrm>
        <a:custGeom>
          <a:avLst/>
          <a:gdLst/>
          <a:ahLst/>
          <a:cxnLst/>
          <a:rect l="0" t="0" r="0" b="0"/>
          <a:pathLst>
            <a:path>
              <a:moveTo>
                <a:pt x="0" y="17824"/>
              </a:moveTo>
              <a:lnTo>
                <a:pt x="1627860" y="17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545034">
        <a:off x="5378985" y="3741984"/>
        <a:ext cx="81393" cy="81393"/>
      </dsp:txXfrm>
    </dsp:sp>
    <dsp:sp modelId="{7C004BB0-6DD8-4D7E-850F-6B4C00796696}">
      <dsp:nvSpPr>
        <dsp:cNvPr id="0" name=""/>
        <dsp:cNvSpPr/>
      </dsp:nvSpPr>
      <dsp:spPr>
        <a:xfrm>
          <a:off x="5837865" y="3960438"/>
          <a:ext cx="2082118" cy="1041059"/>
        </a:xfrm>
        <a:prstGeom prst="roundRect">
          <a:avLst>
            <a:gd name="adj" fmla="val 10000"/>
          </a:avLst>
        </a:prstGeom>
        <a:solidFill>
          <a:srgbClr val="0000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Однодневки и «молчуны»</a:t>
          </a:r>
          <a:endParaRPr lang="ru-RU" sz="2000" kern="1200" dirty="0"/>
        </a:p>
      </dsp:txBody>
      <dsp:txXfrm>
        <a:off x="5837865" y="3960438"/>
        <a:ext cx="2082118" cy="10410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14E82F-5860-467A-93C6-9D6381EEEDEC}">
      <dsp:nvSpPr>
        <dsp:cNvPr id="0" name=""/>
        <dsp:cNvSpPr/>
      </dsp:nvSpPr>
      <dsp:spPr>
        <a:xfrm>
          <a:off x="0" y="0"/>
          <a:ext cx="4032447" cy="964727"/>
        </a:xfrm>
        <a:prstGeom prst="rect">
          <a:avLst/>
        </a:prstGeom>
        <a:solidFill>
          <a:srgbClr val="000044"/>
        </a:solidFill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Характеристика конкурентной среды</a:t>
          </a:r>
          <a:endParaRPr lang="ru-RU" sz="1600" b="1" kern="1200" dirty="0"/>
        </a:p>
      </dsp:txBody>
      <dsp:txXfrm>
        <a:off x="0" y="0"/>
        <a:ext cx="4032447" cy="964727"/>
      </dsp:txXfrm>
    </dsp:sp>
    <dsp:sp modelId="{81458278-B866-4A47-951C-D042F109E149}">
      <dsp:nvSpPr>
        <dsp:cNvPr id="0" name=""/>
        <dsp:cNvSpPr/>
      </dsp:nvSpPr>
      <dsp:spPr>
        <a:xfrm>
          <a:off x="0" y="969209"/>
          <a:ext cx="4032447" cy="4066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3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0044"/>
              </a:solidFill>
            </a:rPr>
            <a:t>Высокая степень концентрации (первая пятерка дистрибьюторов покрывает больше половины рынка).</a:t>
          </a: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0044"/>
              </a:solidFill>
            </a:rPr>
            <a:t>Низкая степень дифференциации услуг и высокий уровень </a:t>
          </a:r>
          <a:r>
            <a:rPr lang="en-US" sz="1600" i="0" kern="1200" dirty="0" smtClean="0">
              <a:solidFill>
                <a:srgbClr val="000044"/>
              </a:solidFill>
            </a:rPr>
            <a:t>IT</a:t>
          </a:r>
          <a:r>
            <a:rPr lang="ru-RU" sz="1600" i="0" kern="1200" dirty="0" smtClean="0">
              <a:solidFill>
                <a:srgbClr val="000044"/>
              </a:solidFill>
            </a:rPr>
            <a:t>-технологий</a:t>
          </a: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0044"/>
              </a:solidFill>
            </a:rPr>
            <a:t>Высокие барьеры входа/выхода</a:t>
          </a: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0044"/>
              </a:solidFill>
            </a:rPr>
            <a:t>Высокий уровень конкуренции на всех уровнях: от локального до федерального</a:t>
          </a: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0044"/>
              </a:solidFill>
            </a:rPr>
            <a:t>Большинство компаний-лидеров ориентированы прежде всего на розничный рынок</a:t>
          </a:r>
          <a:endParaRPr lang="ru-RU" sz="1600" i="0" kern="1200" dirty="0">
            <a:solidFill>
              <a:srgbClr val="000044"/>
            </a:solidFill>
          </a:endParaRPr>
        </a:p>
      </dsp:txBody>
      <dsp:txXfrm>
        <a:off x="0" y="969209"/>
        <a:ext cx="4032447" cy="40668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14E82F-5860-467A-93C6-9D6381EEEDEC}">
      <dsp:nvSpPr>
        <dsp:cNvPr id="0" name=""/>
        <dsp:cNvSpPr/>
      </dsp:nvSpPr>
      <dsp:spPr>
        <a:xfrm>
          <a:off x="0" y="0"/>
          <a:ext cx="3240360" cy="433903"/>
        </a:xfrm>
        <a:prstGeom prst="rect">
          <a:avLst/>
        </a:prstGeom>
        <a:solidFill>
          <a:srgbClr val="7030A0"/>
        </a:solidFill>
        <a:ln w="254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Особенности</a:t>
          </a:r>
          <a:endParaRPr lang="ru-RU" sz="2000" b="1" kern="1200" dirty="0"/>
        </a:p>
      </dsp:txBody>
      <dsp:txXfrm>
        <a:off x="0" y="0"/>
        <a:ext cx="3240360" cy="433903"/>
      </dsp:txXfrm>
    </dsp:sp>
    <dsp:sp modelId="{81458278-B866-4A47-951C-D042F109E149}">
      <dsp:nvSpPr>
        <dsp:cNvPr id="0" name=""/>
        <dsp:cNvSpPr/>
      </dsp:nvSpPr>
      <dsp:spPr>
        <a:xfrm>
          <a:off x="0" y="387944"/>
          <a:ext cx="3240360" cy="4180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8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600" kern="1200" smtClean="0">
              <a:solidFill>
                <a:srgbClr val="000066"/>
              </a:solidFill>
            </a:rPr>
            <a:t>Начиная с 2010 года</a:t>
          </a:r>
          <a:r>
            <a:rPr lang="ru-RU" sz="1600" kern="1200" dirty="0" smtClean="0">
              <a:solidFill>
                <a:srgbClr val="000066"/>
              </a:solidFill>
            </a:rPr>
            <a:t> многие </a:t>
          </a:r>
          <a:r>
            <a:rPr lang="x-none" sz="1600" kern="1200" smtClean="0">
              <a:solidFill>
                <a:srgbClr val="000066"/>
              </a:solidFill>
            </a:rPr>
            <a:t>оптовые компании работают с отрицательной операционной прибылью и положительной прибылью до налогообложения</a:t>
          </a:r>
          <a:r>
            <a:rPr lang="ru-RU" sz="1600" kern="1200" dirty="0" smtClean="0">
              <a:solidFill>
                <a:srgbClr val="000066"/>
              </a:solidFill>
            </a:rPr>
            <a:t>, что связано</a:t>
          </a:r>
          <a:r>
            <a:rPr lang="x-none" sz="1600" kern="1200" smtClean="0">
              <a:solidFill>
                <a:srgbClr val="000066"/>
              </a:solidFill>
            </a:rPr>
            <a:t> с ограничением наценок</a:t>
          </a:r>
          <a:r>
            <a:rPr lang="ru-RU" sz="1600" kern="1200" dirty="0" smtClean="0">
              <a:solidFill>
                <a:srgbClr val="000066"/>
              </a:solidFill>
            </a:rPr>
            <a:t> и введением системы бонусов, которые попадают в неоперационную прибыль</a:t>
          </a: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600" kern="1200" smtClean="0">
              <a:solidFill>
                <a:srgbClr val="000066"/>
              </a:solidFill>
            </a:rPr>
            <a:t>Некоторые дистрибьюторы работают с чистым убытком за счет поддержки своих акционеров и собственников</a:t>
          </a: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0044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600" kern="1200" smtClean="0">
              <a:solidFill>
                <a:srgbClr val="000066"/>
              </a:solidFill>
            </a:rPr>
            <a:t>«</a:t>
          </a:r>
          <a:r>
            <a:rPr lang="ru-RU" sz="1600" kern="1200" dirty="0" smtClean="0">
              <a:solidFill>
                <a:srgbClr val="000066"/>
              </a:solidFill>
            </a:rPr>
            <a:t>Кредитование</a:t>
          </a:r>
          <a:r>
            <a:rPr lang="x-none" sz="1600" kern="1200" smtClean="0">
              <a:solidFill>
                <a:srgbClr val="000066"/>
              </a:solidFill>
            </a:rPr>
            <a:t>» за счет своих поставщиков</a:t>
          </a:r>
          <a:r>
            <a:rPr lang="ru-RU" sz="1600" kern="1200" dirty="0" smtClean="0">
              <a:solidFill>
                <a:srgbClr val="000066"/>
              </a:solidFill>
            </a:rPr>
            <a:t> – задержки платежей</a:t>
          </a:r>
          <a:endParaRPr lang="ru-RU" sz="1600" kern="1200" dirty="0">
            <a:solidFill>
              <a:srgbClr val="000066"/>
            </a:solidFill>
          </a:endParaRPr>
        </a:p>
      </dsp:txBody>
      <dsp:txXfrm>
        <a:off x="0" y="387944"/>
        <a:ext cx="3240360" cy="41801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C81966-0AA3-42E7-B7B8-2E99E7506244}">
      <dsp:nvSpPr>
        <dsp:cNvPr id="0" name=""/>
        <dsp:cNvSpPr/>
      </dsp:nvSpPr>
      <dsp:spPr>
        <a:xfrm>
          <a:off x="0" y="84634"/>
          <a:ext cx="8558537" cy="672750"/>
        </a:xfrm>
        <a:prstGeom prst="roundRect">
          <a:avLst/>
        </a:prstGeom>
        <a:solidFill>
          <a:srgbClr val="0000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Диверсификация бизнеса</a:t>
          </a:r>
          <a:endParaRPr lang="ru-RU" sz="2800" b="1" kern="1200" dirty="0"/>
        </a:p>
      </dsp:txBody>
      <dsp:txXfrm>
        <a:off x="0" y="84634"/>
        <a:ext cx="8558537" cy="672750"/>
      </dsp:txXfrm>
    </dsp:sp>
    <dsp:sp modelId="{76D48A2A-D761-46C1-8081-9553015FEFD2}">
      <dsp:nvSpPr>
        <dsp:cNvPr id="0" name=""/>
        <dsp:cNvSpPr/>
      </dsp:nvSpPr>
      <dsp:spPr>
        <a:xfrm>
          <a:off x="0" y="757384"/>
          <a:ext cx="8558537" cy="1166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73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Развитие собственных аптечных сетей (в </a:t>
          </a:r>
          <a:r>
            <a:rPr lang="ru-RU" sz="1800" kern="1200" dirty="0" err="1" smtClean="0">
              <a:solidFill>
                <a:schemeClr val="tx2"/>
              </a:solidFill>
            </a:rPr>
            <a:t>т.ч</a:t>
          </a:r>
          <a:r>
            <a:rPr lang="ru-RU" sz="1800" kern="1200" dirty="0" smtClean="0">
              <a:solidFill>
                <a:schemeClr val="tx2"/>
              </a:solidFill>
            </a:rPr>
            <a:t>. ассоциативного типа)</a:t>
          </a: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Включение в цепочку поставки товара услуги по контрактному производству на собственном предприятии</a:t>
          </a: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Попытка выхода в надрыночные сегменты (предопт)</a:t>
          </a:r>
          <a:endParaRPr lang="ru-RU" sz="1800" kern="1200" dirty="0">
            <a:solidFill>
              <a:schemeClr val="tx2"/>
            </a:solidFill>
          </a:endParaRPr>
        </a:p>
      </dsp:txBody>
      <dsp:txXfrm>
        <a:off x="0" y="757384"/>
        <a:ext cx="8558537" cy="1166444"/>
      </dsp:txXfrm>
    </dsp:sp>
    <dsp:sp modelId="{AFAFDAB5-371E-454F-AF44-16B9119E83B8}">
      <dsp:nvSpPr>
        <dsp:cNvPr id="0" name=""/>
        <dsp:cNvSpPr/>
      </dsp:nvSpPr>
      <dsp:spPr>
        <a:xfrm>
          <a:off x="0" y="1923829"/>
          <a:ext cx="8558537" cy="672750"/>
        </a:xfrm>
        <a:prstGeom prst="roundRect">
          <a:avLst/>
        </a:prstGeom>
        <a:solidFill>
          <a:srgbClr val="0000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Региональная и рыночная экспансия</a:t>
          </a:r>
          <a:endParaRPr lang="ru-RU" sz="2800" b="1" kern="1200" dirty="0"/>
        </a:p>
      </dsp:txBody>
      <dsp:txXfrm>
        <a:off x="0" y="1923829"/>
        <a:ext cx="8558537" cy="672750"/>
      </dsp:txXfrm>
    </dsp:sp>
    <dsp:sp modelId="{D97AC7A5-CAB3-4AFF-8709-48B0C1B0355D}">
      <dsp:nvSpPr>
        <dsp:cNvPr id="0" name=""/>
        <dsp:cNvSpPr/>
      </dsp:nvSpPr>
      <dsp:spPr>
        <a:xfrm>
          <a:off x="0" y="2596579"/>
          <a:ext cx="8558537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73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Развитие розничных компетенций у традиционных игроков в сфере госзакупок</a:t>
          </a: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Выход в новые регионы России в </a:t>
          </a:r>
          <a:r>
            <a:rPr lang="ru-RU" sz="1800" kern="1200" dirty="0" err="1" smtClean="0">
              <a:solidFill>
                <a:schemeClr val="tx2"/>
              </a:solidFill>
            </a:rPr>
            <a:t>т.ч</a:t>
          </a:r>
          <a:r>
            <a:rPr lang="ru-RU" sz="1800" kern="1200" dirty="0" smtClean="0">
              <a:solidFill>
                <a:schemeClr val="tx2"/>
              </a:solidFill>
            </a:rPr>
            <a:t>. с жёсткой конкуренцией за потребителя</a:t>
          </a: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Выход в страны СНГ</a:t>
          </a:r>
          <a:endParaRPr lang="ru-RU" sz="1800" kern="1200" dirty="0">
            <a:solidFill>
              <a:schemeClr val="tx2"/>
            </a:solidFill>
          </a:endParaRPr>
        </a:p>
      </dsp:txBody>
      <dsp:txXfrm>
        <a:off x="0" y="2596579"/>
        <a:ext cx="8558537" cy="928395"/>
      </dsp:txXfrm>
    </dsp:sp>
    <dsp:sp modelId="{322407F1-56AE-45BB-AE0C-3A43986C56DF}">
      <dsp:nvSpPr>
        <dsp:cNvPr id="0" name=""/>
        <dsp:cNvSpPr/>
      </dsp:nvSpPr>
      <dsp:spPr>
        <a:xfrm>
          <a:off x="0" y="3583581"/>
          <a:ext cx="8558537" cy="672750"/>
        </a:xfrm>
        <a:prstGeom prst="roundRect">
          <a:avLst/>
        </a:prstGeom>
        <a:solidFill>
          <a:srgbClr val="0000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Повышение рентабельности</a:t>
          </a:r>
          <a:endParaRPr lang="ru-RU" sz="2800" b="1" kern="1200" dirty="0"/>
        </a:p>
      </dsp:txBody>
      <dsp:txXfrm>
        <a:off x="0" y="3583581"/>
        <a:ext cx="8558537" cy="672750"/>
      </dsp:txXfrm>
    </dsp:sp>
    <dsp:sp modelId="{E04EF369-A1BC-47DF-8447-E2BB77D79E5B}">
      <dsp:nvSpPr>
        <dsp:cNvPr id="0" name=""/>
        <dsp:cNvSpPr/>
      </dsp:nvSpPr>
      <dsp:spPr>
        <a:xfrm>
          <a:off x="0" y="4197724"/>
          <a:ext cx="8558537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73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Сокращение издержек за счёт модернизации и автоматизации</a:t>
          </a: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Развитие ассортимента (повышение доли парафармацевтики и ОТС продукции)</a:t>
          </a: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Выпрямление цепочки поставок (рост доли прямых отгрузок в аптеки и больницы)</a:t>
          </a:r>
          <a:endParaRPr lang="ru-RU" sz="1800" kern="1200" dirty="0">
            <a:solidFill>
              <a:schemeClr val="tx2"/>
            </a:solidFill>
          </a:endParaRPr>
        </a:p>
      </dsp:txBody>
      <dsp:txXfrm>
        <a:off x="0" y="4197724"/>
        <a:ext cx="8558537" cy="119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1AD2A-FC3F-48FD-AB5F-1FEDCCB9E60F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B8CAB-4369-46E7-92E8-CD81432E76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1250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A9D8E-5357-4B9E-8F8A-6BC33F39BCBA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EB0A5-569C-4588-986B-397A859D48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372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951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NC pharm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19225" cy="6477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9245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RNC pharm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19225" cy="6477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232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Источник: </a:t>
            </a:r>
            <a:r>
              <a:rPr lang="en-US" smtClean="0"/>
              <a:t>RNC Pharma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36512" y="0"/>
            <a:ext cx="9505056" cy="6858000"/>
          </a:xfrm>
          <a:prstGeom prst="rect">
            <a:avLst/>
          </a:prstGeom>
          <a:solidFill>
            <a:srgbClr val="000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 userDrawn="1"/>
        </p:nvSpPr>
        <p:spPr>
          <a:xfrm rot="20152823">
            <a:off x="-257947" y="135309"/>
            <a:ext cx="9820455" cy="5948305"/>
          </a:xfrm>
          <a:prstGeom prst="rightArrow">
            <a:avLst>
              <a:gd name="adj1" fmla="val 84702"/>
              <a:gd name="adj2" fmla="val 218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0" name="Picture 4" descr="RNC pharm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998" y="548680"/>
            <a:ext cx="1893387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6287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chart" Target="../charts/chart11.xm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342490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</a:rPr>
              <a:t>Ситуация в </a:t>
            </a:r>
            <a:r>
              <a:rPr lang="ru-RU" sz="4400" b="1" dirty="0" smtClean="0">
                <a:solidFill>
                  <a:srgbClr val="000066"/>
                </a:solidFill>
              </a:rPr>
              <a:t>сфере  фармацевтической </a:t>
            </a:r>
            <a:r>
              <a:rPr lang="ru-RU" sz="4400" b="1" dirty="0">
                <a:solidFill>
                  <a:srgbClr val="000066"/>
                </a:solidFill>
              </a:rPr>
              <a:t>дистрибуции</a:t>
            </a:r>
          </a:p>
        </p:txBody>
      </p:sp>
      <p:sp>
        <p:nvSpPr>
          <p:cNvPr id="10242" name="AutoShape 2" descr="https://apf.mail.ru/cgi-bin/readmsg/LOGO_big.png?id=13757049630000000850%3B0%3B1&amp;exif=1&amp;bs=4200&amp;bl=15550&amp;ct=image%2Fpng&amp;cn=LOGO_big.png&amp;cte=base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44" name="AutoShape 4" descr="https://apf29.mail.ru/cgi-bin/readmsg/LOGO_big.png?id=13757049630000000850%3B0%3B1&amp;mode=attachment&amp;channel&amp;bs=4200&amp;bl=15550&amp;ct=image%2Fpng&amp;cn=LOGO_big.png&amp;cte=base64&amp;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835" y="429309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B5B00"/>
                </a:solidFill>
              </a:rPr>
              <a:t>Павел Расщупкин</a:t>
            </a:r>
          </a:p>
          <a:p>
            <a:pPr algn="just"/>
            <a:r>
              <a:rPr lang="ru-RU" dirty="0" smtClean="0">
                <a:solidFill>
                  <a:srgbClr val="FB5B00"/>
                </a:solidFill>
              </a:rPr>
              <a:t>директор по аналитике </a:t>
            </a:r>
            <a:r>
              <a:rPr lang="en-US" dirty="0" smtClean="0">
                <a:solidFill>
                  <a:srgbClr val="FB5B00"/>
                </a:solidFill>
              </a:rPr>
              <a:t>RNC Pharma</a:t>
            </a:r>
            <a:endParaRPr lang="ru-RU" dirty="0">
              <a:solidFill>
                <a:srgbClr val="FB5B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4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541210" y="2010326"/>
            <a:ext cx="1872207" cy="4104258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4709F"/>
              </a:solidFill>
              <a:latin typeface="Arial" charset="0"/>
            </a:endParaRPr>
          </a:p>
        </p:txBody>
      </p:sp>
      <p:sp>
        <p:nvSpPr>
          <p:cNvPr id="63" name="Rectangle 17"/>
          <p:cNvSpPr>
            <a:spLocks noChangeArrowheads="1"/>
          </p:cNvSpPr>
          <p:nvPr/>
        </p:nvSpPr>
        <p:spPr bwMode="auto">
          <a:xfrm>
            <a:off x="3493538" y="2010326"/>
            <a:ext cx="1872207" cy="4104258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4709F"/>
              </a:solidFill>
              <a:latin typeface="Arial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613219" y="2071792"/>
            <a:ext cx="1728191" cy="403225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4709F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29242" y="4735616"/>
            <a:ext cx="1584176" cy="1379165"/>
          </a:xfrm>
          <a:prstGeom prst="rect">
            <a:avLst/>
          </a:prstGeom>
          <a:solidFill>
            <a:srgbClr val="FB5B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66"/>
                </a:solidFill>
                <a:latin typeface="Arial" charset="0"/>
              </a:rPr>
              <a:t>Логистика</a:t>
            </a:r>
            <a:endParaRPr lang="ru-RU" sz="16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830829" y="3018438"/>
            <a:ext cx="1582589" cy="1717179"/>
          </a:xfrm>
          <a:prstGeom prst="rect">
            <a:avLst/>
          </a:prstGeom>
          <a:solidFill>
            <a:srgbClr val="8585D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Отсрочка </a:t>
            </a:r>
            <a:endParaRPr lang="ru-RU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платежа</a:t>
            </a: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розничного </a:t>
            </a:r>
            <a:endParaRPr lang="ru-RU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звена</a:t>
            </a:r>
            <a:endParaRPr lang="ru-RU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96846" y="2082334"/>
            <a:ext cx="21605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FFFFFF"/>
                </a:solidFill>
              </a:rPr>
              <a:t>Отсрочка </a:t>
            </a:r>
            <a:endParaRPr lang="ru-RU" sz="1600" b="1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FFFF"/>
                </a:solidFill>
              </a:rPr>
              <a:t>платежа </a:t>
            </a:r>
            <a:r>
              <a:rPr lang="ru-RU" sz="1600" b="1" dirty="0">
                <a:solidFill>
                  <a:srgbClr val="FFFFFF"/>
                </a:solidFill>
              </a:rPr>
              <a:t>производителю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 rot="16200000">
            <a:off x="2098220" y="3892892"/>
            <a:ext cx="955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40 </a:t>
            </a:r>
            <a:r>
              <a:rPr lang="ru-RU" sz="1600" b="1" dirty="0">
                <a:solidFill>
                  <a:srgbClr val="000044"/>
                </a:solidFill>
              </a:rPr>
              <a:t>дней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 rot="16200000">
            <a:off x="2217598" y="4972816"/>
            <a:ext cx="955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20-30 </a:t>
            </a:r>
            <a:r>
              <a:rPr lang="ru-RU" sz="1600" b="1" dirty="0">
                <a:solidFill>
                  <a:srgbClr val="000044"/>
                </a:solidFill>
              </a:rPr>
              <a:t>дней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 rot="16200000">
            <a:off x="5005269" y="2497832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110 </a:t>
            </a:r>
            <a:r>
              <a:rPr lang="ru-RU" sz="1600" b="1" dirty="0">
                <a:solidFill>
                  <a:srgbClr val="000044"/>
                </a:solidFill>
              </a:rPr>
              <a:t>дней</a:t>
            </a: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 rot="16200000">
            <a:off x="2091828" y="2500575"/>
            <a:ext cx="955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70 </a:t>
            </a:r>
            <a:r>
              <a:rPr lang="ru-RU" sz="1600" b="1" dirty="0">
                <a:solidFill>
                  <a:srgbClr val="000044"/>
                </a:solidFill>
              </a:rPr>
              <a:t>дней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1066155" y="6186790"/>
            <a:ext cx="639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0044"/>
                </a:solidFill>
              </a:rPr>
              <a:t>2006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7114827" y="6186790"/>
            <a:ext cx="639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2013</a:t>
            </a:r>
            <a:endParaRPr lang="ru-RU" sz="1600" b="1" dirty="0">
              <a:solidFill>
                <a:srgbClr val="000044"/>
              </a:solidFill>
            </a:endParaRPr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3493539" y="2082334"/>
            <a:ext cx="1728191" cy="403225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4709F"/>
              </a:solidFill>
              <a:latin typeface="Arial" charset="0"/>
            </a:endParaRP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783157" y="1650286"/>
            <a:ext cx="1582589" cy="3095873"/>
          </a:xfrm>
          <a:prstGeom prst="rect">
            <a:avLst/>
          </a:prstGeom>
          <a:solidFill>
            <a:srgbClr val="8585D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Отсрочка </a:t>
            </a:r>
            <a:endParaRPr lang="ru-RU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платежа</a:t>
            </a: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розничного </a:t>
            </a:r>
            <a:endParaRPr lang="ru-RU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звена</a:t>
            </a:r>
            <a:endParaRPr lang="ru-RU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 rot="16200000">
            <a:off x="5054864" y="3892892"/>
            <a:ext cx="955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80 </a:t>
            </a:r>
            <a:r>
              <a:rPr lang="ru-RU" sz="1600" b="1" dirty="0">
                <a:solidFill>
                  <a:srgbClr val="000044"/>
                </a:solidFill>
              </a:rPr>
              <a:t>дней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4133279" y="6186790"/>
            <a:ext cx="639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2009</a:t>
            </a:r>
            <a:endParaRPr lang="ru-RU" sz="1600" b="1" dirty="0">
              <a:solidFill>
                <a:srgbClr val="000044"/>
              </a:solidFill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6445866" y="2010326"/>
            <a:ext cx="1872207" cy="4104258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4709F"/>
              </a:solidFill>
              <a:latin typeface="Arial" charset="0"/>
            </a:endParaRP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6735485" y="2082334"/>
            <a:ext cx="1582589" cy="2663825"/>
          </a:xfrm>
          <a:prstGeom prst="rect">
            <a:avLst/>
          </a:prstGeom>
          <a:solidFill>
            <a:srgbClr val="8585D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Отсрочка </a:t>
            </a:r>
            <a:endParaRPr lang="ru-RU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платежа</a:t>
            </a: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розничного </a:t>
            </a:r>
            <a:endParaRPr lang="ru-RU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звена</a:t>
            </a:r>
            <a:endParaRPr lang="ru-RU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3630311" y="1195175"/>
            <a:ext cx="15841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</a:rPr>
              <a:t>Убытки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 rot="16200000">
            <a:off x="8001451" y="3929988"/>
            <a:ext cx="963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60 </a:t>
            </a:r>
            <a:r>
              <a:rPr lang="ru-RU" sz="1600" b="1" dirty="0">
                <a:solidFill>
                  <a:srgbClr val="000044"/>
                </a:solidFill>
              </a:rPr>
              <a:t>дней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691680" y="25135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Отсрочка платежа в коммерческом сегменте </a:t>
            </a:r>
            <a:endParaRPr lang="ru-RU" dirty="0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781570" y="4735617"/>
            <a:ext cx="1584176" cy="1379165"/>
          </a:xfrm>
          <a:prstGeom prst="rect">
            <a:avLst/>
          </a:prstGeom>
          <a:solidFill>
            <a:srgbClr val="FB5B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66"/>
                </a:solidFill>
                <a:latin typeface="Arial" charset="0"/>
              </a:rPr>
              <a:t>Логистика</a:t>
            </a:r>
            <a:endParaRPr lang="ru-RU" sz="16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 rot="16200000">
            <a:off x="5098200" y="4972816"/>
            <a:ext cx="1080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20-30 </a:t>
            </a:r>
            <a:r>
              <a:rPr lang="ru-RU" sz="1600" b="1" dirty="0">
                <a:solidFill>
                  <a:srgbClr val="000044"/>
                </a:solidFill>
              </a:rPr>
              <a:t>дней</a:t>
            </a: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6733898" y="4735617"/>
            <a:ext cx="1584176" cy="1379165"/>
          </a:xfrm>
          <a:prstGeom prst="rect">
            <a:avLst/>
          </a:prstGeom>
          <a:solidFill>
            <a:srgbClr val="FB5B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66"/>
                </a:solidFill>
                <a:latin typeface="Arial" charset="0"/>
              </a:rPr>
              <a:t>Логистика</a:t>
            </a:r>
            <a:endParaRPr lang="ru-RU" sz="16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 rot="16200000">
            <a:off x="8054933" y="4972816"/>
            <a:ext cx="9637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20-30 </a:t>
            </a:r>
            <a:r>
              <a:rPr lang="ru-RU" sz="1600" b="1" dirty="0">
                <a:solidFill>
                  <a:srgbClr val="000044"/>
                </a:solidFill>
              </a:rPr>
              <a:t>дней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6846" y="2010326"/>
            <a:ext cx="840682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Выноска 3 (граница и черта) 7"/>
          <p:cNvSpPr/>
          <p:nvPr/>
        </p:nvSpPr>
        <p:spPr>
          <a:xfrm>
            <a:off x="557099" y="1186300"/>
            <a:ext cx="2168609" cy="632261"/>
          </a:xfrm>
          <a:prstGeom prst="accentBorderCallout3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Отсрочка производителя 90 дней</a:t>
            </a:r>
            <a:endParaRPr lang="ru-RU" sz="1400" b="1" dirty="0"/>
          </a:p>
        </p:txBody>
      </p:sp>
      <p:cxnSp>
        <p:nvCxnSpPr>
          <p:cNvPr id="12" name="Соединительная линия уступом 11"/>
          <p:cNvCxnSpPr>
            <a:stCxn id="8" idx="2"/>
          </p:cNvCxnSpPr>
          <p:nvPr/>
        </p:nvCxnSpPr>
        <p:spPr>
          <a:xfrm rot="10800000" flipV="1">
            <a:off x="396851" y="1502431"/>
            <a:ext cx="160249" cy="507894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ая выноска 19"/>
          <p:cNvSpPr/>
          <p:nvPr/>
        </p:nvSpPr>
        <p:spPr>
          <a:xfrm>
            <a:off x="3045447" y="949430"/>
            <a:ext cx="2439390" cy="553001"/>
          </a:xfrm>
          <a:prstGeom prst="wedgeRectCallo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Убытки: кредитование в банках, задержки платежей</a:t>
            </a:r>
          </a:p>
        </p:txBody>
      </p:sp>
      <p:sp>
        <p:nvSpPr>
          <p:cNvPr id="41" name="Прямоугольная выноска 40"/>
          <p:cNvSpPr/>
          <p:nvPr/>
        </p:nvSpPr>
        <p:spPr>
          <a:xfrm>
            <a:off x="6084753" y="990181"/>
            <a:ext cx="2699547" cy="553001"/>
          </a:xfrm>
          <a:prstGeom prst="wedgeRectCallout">
            <a:avLst>
              <a:gd name="adj1" fmla="val 29927"/>
              <a:gd name="adj2" fmla="val 100393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Минимальная рентабельность: задержки платежей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2436015" y="46064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5419893" y="46064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8319262" y="46064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 rot="16200000">
            <a:off x="7994539" y="2496831"/>
            <a:ext cx="963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44"/>
                </a:solidFill>
              </a:rPr>
              <a:t>90 </a:t>
            </a:r>
            <a:r>
              <a:rPr lang="ru-RU" sz="1600" b="1" dirty="0">
                <a:solidFill>
                  <a:srgbClr val="000044"/>
                </a:solidFill>
              </a:rPr>
              <a:t>дней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2436015" y="31783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5389421" y="31783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8341749" y="31783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Прибыльность дистрибьюторского бизнеса (по уровню чистой прибыли*, млрд. руб.)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СПАРК Интерфакс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956879882"/>
              </p:ext>
            </p:extLst>
          </p:nvPr>
        </p:nvGraphicFramePr>
        <p:xfrm>
          <a:off x="323528" y="98072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107504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/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*Включая чрезвычайные доходы и расходы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124744"/>
            <a:ext cx="3294348" cy="120461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Рентабельность продаж в среднем по сектору составляет </a:t>
            </a:r>
            <a:r>
              <a:rPr lang="ru-RU" sz="2000" b="1" dirty="0" smtClean="0"/>
              <a:t>около 3%</a:t>
            </a:r>
            <a:endParaRPr lang="ru-RU" sz="2000" b="1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="" xmlns:p14="http://schemas.microsoft.com/office/powerpoint/2010/main" val="2622858880"/>
              </p:ext>
            </p:extLst>
          </p:nvPr>
        </p:nvGraphicFramePr>
        <p:xfrm>
          <a:off x="5796136" y="1124744"/>
          <a:ext cx="32403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43554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/>
              <a:t>Основные </a:t>
            </a:r>
            <a:r>
              <a:rPr lang="ru-RU" dirty="0" smtClean="0"/>
              <a:t>тенденции развития фармдистрибьюции в РФ 2012-2013 гг.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819466378"/>
              </p:ext>
            </p:extLst>
          </p:nvPr>
        </p:nvGraphicFramePr>
        <p:xfrm>
          <a:off x="395535" y="980728"/>
          <a:ext cx="8558537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9332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2887894"/>
            <a:ext cx="91440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000068"/>
                </a:solidFill>
              </a:rPr>
              <a:t>www.r</a:t>
            </a:r>
            <a:r>
              <a:rPr lang="en-US" sz="7200" b="1" dirty="0" smtClean="0">
                <a:solidFill>
                  <a:srgbClr val="FF5B00"/>
                </a:solidFill>
              </a:rPr>
              <a:t>n</a:t>
            </a:r>
            <a:r>
              <a:rPr lang="en-US" sz="7200" b="1" dirty="0" smtClean="0">
                <a:solidFill>
                  <a:srgbClr val="000068"/>
                </a:solidFill>
              </a:rPr>
              <a:t>c</a:t>
            </a:r>
            <a:r>
              <a:rPr lang="en-US" sz="7200" b="1" dirty="0" smtClean="0">
                <a:solidFill>
                  <a:srgbClr val="000068"/>
                </a:solidFill>
                <a:latin typeface="Brush Script MT" pitchFamily="66" charset="0"/>
              </a:rPr>
              <a:t>ph</a:t>
            </a:r>
            <a:r>
              <a:rPr lang="en-US" sz="7200" b="1" dirty="0" smtClean="0">
                <a:solidFill>
                  <a:srgbClr val="000068"/>
                </a:solidFill>
              </a:rPr>
              <a:t>.ru</a:t>
            </a:r>
          </a:p>
        </p:txBody>
      </p:sp>
    </p:spTree>
    <p:extLst>
      <p:ext uri="{BB962C8B-B14F-4D97-AF65-F5344CB8AC3E}">
        <p14:creationId xmlns="" xmlns:p14="http://schemas.microsoft.com/office/powerpoint/2010/main" val="41589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Динамика развития фармацевтического рынка</a:t>
            </a:r>
            <a:r>
              <a:rPr lang="en-US" dirty="0" smtClean="0"/>
              <a:t> </a:t>
            </a:r>
            <a:r>
              <a:rPr lang="ru-RU" dirty="0" smtClean="0"/>
              <a:t>ЛС РФ в денежном выражении, млрд. руб., 2010 - 1 пол. 2013 гг.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908720"/>
            <a:ext cx="8774561" cy="52437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IMS, DSM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51520" y="1556792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475656" y="119675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IMS Health</a:t>
            </a:r>
            <a:endParaRPr lang="ru-RU" b="1" dirty="0">
              <a:solidFill>
                <a:srgbClr val="00B0F0"/>
              </a:solidFill>
            </a:endParaRPr>
          </a:p>
        </p:txBody>
      </p:sp>
      <p:graphicFrame>
        <p:nvGraphicFramePr>
          <p:cNvPr id="27" name="Диаграмма 26"/>
          <p:cNvGraphicFramePr/>
          <p:nvPr/>
        </p:nvGraphicFramePr>
        <p:xfrm>
          <a:off x="5076056" y="1124744"/>
          <a:ext cx="388843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300192" y="1196752"/>
            <a:ext cx="129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DSM Group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843808" y="2780928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835696" y="2780928"/>
            <a:ext cx="1008112" cy="1296144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729151" y="3501008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275856" y="3501008"/>
            <a:ext cx="453296" cy="1368152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436010" y="4221088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148064" y="4221088"/>
            <a:ext cx="2923791" cy="684076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436010" y="2196041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148064" y="2204864"/>
            <a:ext cx="1524207" cy="1604945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71800" y="2370366"/>
            <a:ext cx="79208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r>
              <a:rPr lang="ru-RU" b="1" dirty="0" smtClean="0">
                <a:solidFill>
                  <a:schemeClr val="bg1"/>
                </a:solidFill>
              </a:rPr>
              <a:t>2,</a:t>
            </a:r>
            <a:r>
              <a:rPr lang="en-US" b="1" dirty="0" smtClean="0">
                <a:solidFill>
                  <a:schemeClr val="bg1"/>
                </a:solidFill>
              </a:rPr>
              <a:t>1%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35896" y="3090446"/>
            <a:ext cx="79208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13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8%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27984" y="3789040"/>
            <a:ext cx="79208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12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7%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7984" y="1772816"/>
            <a:ext cx="79208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14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7%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Динамика развития фармацевтического рынка</a:t>
            </a:r>
            <a:r>
              <a:rPr lang="en-US" dirty="0" smtClean="0"/>
              <a:t> </a:t>
            </a:r>
            <a:r>
              <a:rPr lang="ru-RU" dirty="0" smtClean="0"/>
              <a:t>ЛС РФ в натуральном выражении,</a:t>
            </a:r>
            <a:r>
              <a:rPr lang="en-US" dirty="0" smtClean="0"/>
              <a:t> </a:t>
            </a:r>
            <a:r>
              <a:rPr lang="ru-RU" dirty="0" smtClean="0"/>
              <a:t>млрд. уп., 2010 - 1 пол. 2013 гг.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IMS, DSM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65193284"/>
              </p:ext>
            </p:extLst>
          </p:nvPr>
        </p:nvGraphicFramePr>
        <p:xfrm>
          <a:off x="107503" y="1569616"/>
          <a:ext cx="8846569" cy="5099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48028330"/>
              </p:ext>
            </p:extLst>
          </p:nvPr>
        </p:nvGraphicFramePr>
        <p:xfrm>
          <a:off x="5209657" y="1569616"/>
          <a:ext cx="3744416" cy="5099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5656" y="119675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IMS Health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1196752"/>
            <a:ext cx="129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DSM Group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2348880"/>
            <a:ext cx="71205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ru-RU" b="1" dirty="0" smtClean="0">
                <a:solidFill>
                  <a:schemeClr val="bg1"/>
                </a:solidFill>
              </a:rPr>
              <a:t>2,7</a:t>
            </a:r>
            <a:r>
              <a:rPr lang="en-US" b="1" dirty="0" smtClean="0">
                <a:solidFill>
                  <a:schemeClr val="bg1"/>
                </a:solidFill>
              </a:rPr>
              <a:t>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3068960"/>
            <a:ext cx="71205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ru-RU" b="1" dirty="0" smtClean="0">
                <a:solidFill>
                  <a:schemeClr val="bg1"/>
                </a:solidFill>
              </a:rPr>
              <a:t>0,5</a:t>
            </a:r>
            <a:r>
              <a:rPr lang="en-US" b="1" dirty="0" smtClean="0">
                <a:solidFill>
                  <a:schemeClr val="bg1"/>
                </a:solidFill>
              </a:rPr>
              <a:t>%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771800" y="2780928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81122" y="3501008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763688" y="2780928"/>
            <a:ext cx="1008112" cy="1296144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127827" y="3501008"/>
            <a:ext cx="453296" cy="1368152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5979" y="1772816"/>
            <a:ext cx="64633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0,2</a:t>
            </a:r>
            <a:r>
              <a:rPr lang="en-US" b="1" dirty="0" smtClean="0">
                <a:solidFill>
                  <a:schemeClr val="bg1"/>
                </a:solidFill>
              </a:rPr>
              <a:t>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36555" y="3727364"/>
            <a:ext cx="71686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ru-RU" b="1" dirty="0" smtClean="0">
                <a:solidFill>
                  <a:schemeClr val="bg1"/>
                </a:solidFill>
              </a:rPr>
              <a:t>3,4</a:t>
            </a:r>
            <a:r>
              <a:rPr lang="en-US" b="1" dirty="0" smtClean="0">
                <a:solidFill>
                  <a:schemeClr val="bg1"/>
                </a:solidFill>
              </a:rPr>
              <a:t>%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495979" y="2204864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36555" y="4185084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208033" y="2213687"/>
            <a:ext cx="1524207" cy="1604945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48609" y="4185084"/>
            <a:ext cx="2923791" cy="684076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630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Участники рынка фармдистрибьюции в РФ по итогам 1-3 кв. 2013 г.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485472478"/>
              </p:ext>
            </p:extLst>
          </p:nvPr>
        </p:nvGraphicFramePr>
        <p:xfrm>
          <a:off x="606352" y="1124744"/>
          <a:ext cx="79208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1720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/>
              <a:t>Динамика структуры импорта ЛС в денежном выражении в </a:t>
            </a:r>
            <a:r>
              <a:rPr lang="ru-RU" dirty="0" smtClean="0"/>
              <a:t>200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1-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кв. </a:t>
            </a:r>
            <a:r>
              <a:rPr lang="ru-RU" dirty="0" smtClean="0"/>
              <a:t>201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/>
              <a:t>гг.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465884575"/>
              </p:ext>
            </p:extLst>
          </p:nvPr>
        </p:nvGraphicFramePr>
        <p:xfrm>
          <a:off x="-108520" y="2708920"/>
          <a:ext cx="2831976" cy="341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082412970"/>
              </p:ext>
            </p:extLst>
          </p:nvPr>
        </p:nvGraphicFramePr>
        <p:xfrm>
          <a:off x="1403648" y="2542119"/>
          <a:ext cx="2831976" cy="341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2569702092"/>
              </p:ext>
            </p:extLst>
          </p:nvPr>
        </p:nvGraphicFramePr>
        <p:xfrm>
          <a:off x="2123728" y="1196752"/>
          <a:ext cx="432047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1154687612"/>
              </p:ext>
            </p:extLst>
          </p:nvPr>
        </p:nvGraphicFramePr>
        <p:xfrm>
          <a:off x="4355976" y="1844824"/>
          <a:ext cx="2831976" cy="341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4043950192"/>
              </p:ext>
            </p:extLst>
          </p:nvPr>
        </p:nvGraphicFramePr>
        <p:xfrm>
          <a:off x="5498123" y="1278632"/>
          <a:ext cx="34563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71599" y="5157192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2009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5157192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2010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5157192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2011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8104" y="5157192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2012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4248" y="5157192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1-2 кв. 2013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1262831" y="1020960"/>
            <a:ext cx="3183693" cy="936104"/>
          </a:xfrm>
          <a:prstGeom prst="wedgeRectCallout">
            <a:avLst>
              <a:gd name="adj1" fmla="val 105575"/>
              <a:gd name="adj2" fmla="val 30114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Сокращение цепочки поставок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2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ТОП-15 импортеров по доле от общего объёма импорта по итогам 1-2 кв. 2013 г.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1186168"/>
              </p:ext>
            </p:extLst>
          </p:nvPr>
        </p:nvGraphicFramePr>
        <p:xfrm>
          <a:off x="426332" y="987315"/>
          <a:ext cx="4145668" cy="5272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9244"/>
                <a:gridCol w="2016224"/>
                <a:gridCol w="936104"/>
                <a:gridCol w="864096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Дистрибьюторы-импортеры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1-2 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кв. 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2013, %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1-2 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кв. 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2012, %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rgbClr val="000068"/>
                          </a:solidFill>
                          <a:effectLst/>
                        </a:rPr>
                        <a:t>Протек</a:t>
                      </a:r>
                      <a:r>
                        <a:rPr lang="en-US" sz="1400" b="1" u="none" strike="noStrike" dirty="0" smtClean="0">
                          <a:solidFill>
                            <a:srgbClr val="000068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solidFill>
                            <a:srgbClr val="000068"/>
                          </a:solidFill>
                          <a:effectLst/>
                        </a:rPr>
                        <a:t>ЦВ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4,60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0068"/>
                          </a:solidFill>
                          <a:effectLst/>
                        </a:rPr>
                        <a:t>4,84</a:t>
                      </a:r>
                      <a:endParaRPr lang="ru-RU" sz="1200" b="0" i="0" u="none" strike="noStrike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68"/>
                          </a:solidFill>
                          <a:effectLst/>
                        </a:rPr>
                        <a:t>Катрен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2,56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3,04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68"/>
                          </a:solidFill>
                          <a:effectLst/>
                        </a:rPr>
                        <a:t>Роста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1,55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2,17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b="1" u="none" strike="noStrike" kern="1200" dirty="0">
                        <a:solidFill>
                          <a:srgbClr val="00006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rgbClr val="000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Р-Фарм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rgbClr val="000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1,54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rgbClr val="000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2,86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solidFill>
                            <a:srgbClr val="000068"/>
                          </a:solidFill>
                          <a:effectLst/>
                        </a:rPr>
                        <a:t>Сиа</a:t>
                      </a:r>
                      <a:r>
                        <a:rPr lang="ru-RU" sz="1400" b="1" u="none" strike="noStrike" dirty="0">
                          <a:solidFill>
                            <a:srgbClr val="000068"/>
                          </a:solidFill>
                          <a:effectLst/>
                        </a:rPr>
                        <a:t> Интернешнл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1,53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2,85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68"/>
                          </a:solidFill>
                          <a:effectLst/>
                        </a:rPr>
                        <a:t>Фармацевтический Импорт Экспорт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1,37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1,01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0068"/>
                          </a:solidFill>
                          <a:effectLst/>
                        </a:rPr>
                        <a:t>Alliance Healthcare Rus 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1,32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0068"/>
                          </a:solidFill>
                          <a:effectLst/>
                        </a:rPr>
                        <a:t>0,80</a:t>
                      </a:r>
                      <a:endParaRPr lang="ru-RU" sz="1200" b="0" i="0" u="none" strike="noStrike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 smtClean="0">
                          <a:solidFill>
                            <a:srgbClr val="000068"/>
                          </a:solidFill>
                          <a:effectLst/>
                        </a:rPr>
                        <a:t>Oriola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1,08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0,99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solidFill>
                            <a:srgbClr val="000068"/>
                          </a:solidFill>
                          <a:effectLst/>
                        </a:rPr>
                        <a:t>Евросервис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1,07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0068"/>
                          </a:solidFill>
                          <a:effectLst/>
                        </a:rPr>
                        <a:t>0,90</a:t>
                      </a:r>
                      <a:endParaRPr lang="ru-RU" sz="1200" b="0" i="0" u="none" strike="noStrike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68"/>
                          </a:solidFill>
                          <a:effectLst/>
                        </a:rPr>
                        <a:t>Пульс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0,86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0,65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solidFill>
                            <a:srgbClr val="000068"/>
                          </a:solidFill>
                          <a:effectLst/>
                        </a:rPr>
                        <a:t>Фармстор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0,58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0,68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rgbClr val="000068"/>
                          </a:solidFill>
                          <a:effectLst/>
                        </a:rPr>
                        <a:t>НДК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0,54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0,93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68"/>
                          </a:solidFill>
                          <a:effectLst/>
                        </a:rPr>
                        <a:t>Биотэк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0,49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0,17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solidFill>
                            <a:srgbClr val="000068"/>
                          </a:solidFill>
                          <a:effectLst/>
                        </a:rPr>
                        <a:t>Мединторг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0,42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0,50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solidFill>
                            <a:srgbClr val="000068"/>
                          </a:solidFill>
                          <a:effectLst/>
                        </a:rPr>
                        <a:t>Медипал-Онко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0,31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0068"/>
                          </a:solidFill>
                          <a:effectLst/>
                        </a:rPr>
                        <a:t>0,17</a:t>
                      </a:r>
                      <a:endParaRPr lang="ru-RU" sz="1200" b="0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 rot="10800000">
            <a:off x="2771828" y="3429000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2771828" y="3104977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2771828" y="5661249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411201" y="2135015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411201" y="2423045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419814" y="2711075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7849692"/>
              </p:ext>
            </p:extLst>
          </p:nvPr>
        </p:nvGraphicFramePr>
        <p:xfrm>
          <a:off x="4860033" y="980727"/>
          <a:ext cx="3960439" cy="5370553"/>
        </p:xfrm>
        <a:graphic>
          <a:graphicData uri="http://schemas.openxmlformats.org/drawingml/2006/table">
            <a:tbl>
              <a:tblPr/>
              <a:tblGrid>
                <a:gridCol w="432047"/>
                <a:gridCol w="1800200"/>
                <a:gridCol w="864096"/>
                <a:gridCol w="864096"/>
              </a:tblGrid>
              <a:tr h="5760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№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Импортеры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1-2 кв. 2013, 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1-2 кв. 2012, 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Авентис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Фарма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4,83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66"/>
                          </a:solidFill>
                          <a:latin typeface="Calibri"/>
                        </a:rPr>
                        <a:t>4,37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66"/>
                          </a:solidFill>
                          <a:latin typeface="Calibri"/>
                        </a:rPr>
                        <a:t>Протек ЦВ</a:t>
                      </a:r>
                      <a:endParaRPr lang="ru-RU" sz="1400" b="1" i="0" u="none" strike="noStrike" dirty="0">
                        <a:solidFill>
                          <a:srgbClr val="000066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4,60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4,84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Лек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4,49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4,06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Эббот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Лабораторис</a:t>
                      </a:r>
                      <a:endParaRPr lang="ru-RU" sz="1400" b="1" i="0" u="none" strike="noStrike" dirty="0">
                        <a:solidFill>
                          <a:srgbClr val="000066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4,03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Шеринг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Плау</a:t>
                      </a:r>
                      <a:endParaRPr lang="ru-RU" sz="1400" b="1" i="0" u="none" strike="noStrike" dirty="0">
                        <a:solidFill>
                          <a:srgbClr val="000066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66"/>
                          </a:solidFill>
                          <a:latin typeface="Calibri"/>
                        </a:rPr>
                        <a:t>3,81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Берлин </a:t>
                      </a:r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Хеми</a:t>
                      </a:r>
                      <a:endParaRPr lang="ru-RU" sz="1400" b="1" i="0" u="none" strike="noStrike" dirty="0">
                        <a:solidFill>
                          <a:srgbClr val="000066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66"/>
                          </a:solidFill>
                          <a:latin typeface="Calibri"/>
                        </a:rPr>
                        <a:t>3,66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3,14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Галена Фарма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3,44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4,31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Никомед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3,44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3,52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Джонсон&amp;Джонсон</a:t>
                      </a:r>
                      <a:endParaRPr lang="ru-RU" sz="1400" b="1" i="0" u="none" strike="noStrike" dirty="0">
                        <a:solidFill>
                          <a:srgbClr val="000066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66"/>
                          </a:solidFill>
                          <a:latin typeface="Calibri"/>
                        </a:rPr>
                        <a:t>2,12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3,85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Глаксосмиткляйн</a:t>
                      </a:r>
                      <a:endParaRPr lang="ru-RU" sz="1400" b="1" i="0" u="none" strike="noStrike" dirty="0">
                        <a:solidFill>
                          <a:srgbClr val="000066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Новартис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Фарма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Пфайзер</a:t>
                      </a:r>
                      <a:endParaRPr lang="ru-RU" sz="1400" b="1" i="0" u="none" strike="noStrike" dirty="0">
                        <a:solidFill>
                          <a:srgbClr val="000066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Катрен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3,03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Др. </a:t>
                      </a:r>
                      <a:r>
                        <a:rPr lang="ru-RU" sz="1400" b="1" i="0" u="none" strike="noStrike" dirty="0" err="1" smtClean="0">
                          <a:solidFill>
                            <a:srgbClr val="000066"/>
                          </a:solidFill>
                          <a:latin typeface="Calibri"/>
                        </a:rPr>
                        <a:t>Реддис</a:t>
                      </a:r>
                      <a:endParaRPr lang="ru-RU" sz="1400" b="1" i="0" u="none" strike="noStrike" dirty="0">
                        <a:solidFill>
                          <a:srgbClr val="000066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Берингер Ингельхайм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66"/>
                          </a:solidFill>
                          <a:latin typeface="Calibri"/>
                        </a:rPr>
                        <a:t>2,35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3,07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Стрелка вниз 15"/>
          <p:cNvSpPr/>
          <p:nvPr/>
        </p:nvSpPr>
        <p:spPr>
          <a:xfrm rot="10800000">
            <a:off x="7092280" y="2420888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0800000">
            <a:off x="7092280" y="2708920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7092280" y="4653136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668344" y="3429000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668344" y="4005064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668344" y="5949280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60032" y="1844824"/>
            <a:ext cx="1944216" cy="2901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860032" y="5320407"/>
            <a:ext cx="1944216" cy="2901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4608004" y="1844824"/>
            <a:ext cx="180020" cy="3765774"/>
          </a:xfrm>
          <a:prstGeom prst="leftBrace">
            <a:avLst>
              <a:gd name="adj1" fmla="val 8333"/>
              <a:gd name="adj2" fmla="val 9024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3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26064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Вертикальная интеграция ведущих игроков рынка</a:t>
            </a:r>
            <a:r>
              <a:rPr lang="en-US" dirty="0" smtClean="0"/>
              <a:t> </a:t>
            </a:r>
            <a:r>
              <a:rPr lang="ru-RU" dirty="0" smtClean="0"/>
              <a:t>в другие сегменты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3798143"/>
              </p:ext>
            </p:extLst>
          </p:nvPr>
        </p:nvGraphicFramePr>
        <p:xfrm>
          <a:off x="179512" y="881122"/>
          <a:ext cx="8784976" cy="5509190"/>
        </p:xfrm>
        <a:graphic>
          <a:graphicData uri="http://schemas.openxmlformats.org/drawingml/2006/table">
            <a:tbl>
              <a:tblPr/>
              <a:tblGrid>
                <a:gridCol w="1553951"/>
                <a:gridCol w="1460482"/>
                <a:gridCol w="2458175"/>
                <a:gridCol w="1296144"/>
                <a:gridCol w="2016224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Дистрибьютор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Розница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Производство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Логистический сервис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Другое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527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Протек ЦВ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Ригла, Будь Здоров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Сотекс, АнвиЛаб, Протеиновый контур, Протек-СВМ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Транссервис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Спарго Технологии, Промофарм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Катрен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Мелодия здоровья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Дочерние компании в Украине, Казахстане, Беларуси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Роста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Радуга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Радуга Продакшн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Роста Маркетинг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СИА Интернешнл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Ассоциация аптек АФП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Биохимик, Синтез, Биоком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Иридологические приборы </a:t>
                      </a:r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</a:rPr>
                        <a:t>Ринк, Престиж-Полис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6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Alliance Healthcare Rus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Alphega Аптека, Моя любимая аптека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Аллога Рус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Р-Фарм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700" dirty="0" smtClean="0">
                          <a:latin typeface="+mn-lt"/>
                          <a:ea typeface="Calibri"/>
                          <a:cs typeface="Times New Roman"/>
                        </a:rPr>
                        <a:t>Комплекс по выпуску готовых лекарственных форм и </a:t>
                      </a:r>
                      <a:r>
                        <a:rPr lang="ru-RU" sz="700" dirty="0" err="1" smtClean="0">
                          <a:latin typeface="+mn-lt"/>
                          <a:ea typeface="Calibri"/>
                          <a:cs typeface="Times New Roman"/>
                        </a:rPr>
                        <a:t>биотехнологических</a:t>
                      </a:r>
                      <a:r>
                        <a:rPr lang="ru-RU" sz="700" dirty="0" smtClean="0">
                          <a:latin typeface="+mn-lt"/>
                          <a:ea typeface="Calibri"/>
                          <a:cs typeface="Times New Roman"/>
                        </a:rPr>
                        <a:t> субстанций </a:t>
                      </a:r>
                      <a:r>
                        <a:rPr lang="ru-RU" sz="900" b="1" dirty="0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b="1" dirty="0" err="1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Р-Фарм</a:t>
                      </a:r>
                      <a:r>
                        <a:rPr lang="ru-RU" sz="900" b="1" dirty="0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»  </a:t>
                      </a:r>
                      <a:r>
                        <a:rPr lang="ru-RU" sz="700" b="0" dirty="0" smtClean="0">
                          <a:latin typeface="+mn-lt"/>
                          <a:ea typeface="Calibri"/>
                          <a:cs typeface="Times New Roman"/>
                        </a:rPr>
                        <a:t>(Ярославль),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Предприятие 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ЗАО «ОРТАТ</a:t>
                      </a:r>
                      <a:r>
                        <a:rPr lang="ru-RU" sz="900" b="1" kern="1200" dirty="0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 производству твердых лекарственных форм (Костромская область), Предприятие 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ОАО «</a:t>
                      </a:r>
                      <a:r>
                        <a:rPr lang="ru-RU" sz="1000" b="1" kern="1200" dirty="0" err="1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Новосибхимфарм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(Новосибирск), Предприятие по производству активных фармацевтических ингредиентов химической природы </a:t>
                      </a:r>
                      <a:r>
                        <a:rPr lang="ru-RU" sz="900" b="1" kern="1200" dirty="0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b="1" kern="1200" dirty="0" err="1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Фармославль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(Ростов Великий, строительство)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PHARM Overseas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Inc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700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(США, Сан—Диего) –</a:t>
                      </a:r>
                      <a:r>
                        <a:rPr lang="ru-RU" sz="1000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900" b="1" kern="1200" dirty="0" smtClean="0">
                        <a:solidFill>
                          <a:srgbClr val="0000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700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Дочернее предприятие</a:t>
                      </a:r>
                      <a:r>
                        <a:rPr lang="ru-RU" sz="900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en-US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PHARM 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в Турции </a:t>
                      </a:r>
                    </a:p>
                    <a:p>
                      <a:pPr lvl="0"/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СНГ, Индия, Япония - </a:t>
                      </a:r>
                      <a:r>
                        <a:rPr lang="en-US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10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000" b="1" kern="1200" dirty="0" smtClean="0">
                        <a:solidFill>
                          <a:srgbClr val="0000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700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Научно-образовательный центр </a:t>
                      </a:r>
                      <a:r>
                        <a:rPr lang="ru-RU" sz="900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000" b="1" kern="1200" dirty="0" err="1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ТПУ-Р-Фарм</a:t>
                      </a:r>
                      <a:r>
                        <a:rPr lang="ru-RU" sz="900" b="1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ru-RU" sz="900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0044"/>
                          </a:solidFill>
                          <a:latin typeface="+mn-lt"/>
                          <a:ea typeface="+mn-ea"/>
                          <a:cs typeface="+mn-cs"/>
                        </a:rPr>
                        <a:t>(на базе Томского политехнического университета) </a:t>
                      </a:r>
                      <a:endParaRPr lang="ru-RU" sz="9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Oriola</a:t>
                      </a:r>
                      <a:endParaRPr lang="en-US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Старый лекарь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Пульс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Аптека Форте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БСС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Эдифарм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Империя-Фарма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Доктор Столетов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Босналек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920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26064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Медленно, но верно – интеграция с аптечным бизнесом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7683175"/>
              </p:ext>
            </p:extLst>
          </p:nvPr>
        </p:nvGraphicFramePr>
        <p:xfrm>
          <a:off x="426332" y="987315"/>
          <a:ext cx="4541713" cy="518300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8379"/>
                <a:gridCol w="2319556"/>
                <a:gridCol w="1773778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#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Аптечная сеть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рынка, 1-2 кв. 2013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Ригла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А5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Group</a:t>
                      </a:r>
                      <a:endParaRPr lang="ru-RU" sz="1600" b="0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Аптеки 36,6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1" u="none" strike="noStrike" kern="1200" dirty="0">
                        <a:solidFill>
                          <a:srgbClr val="00006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Фармаимпекс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Фармакор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A.V.E. Group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Имплозия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Радуга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Фармленд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Старый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лекарь</a:t>
                      </a:r>
                      <a:endParaRPr lang="ru-RU" sz="1600" b="0" i="0" u="none" strike="noStrike" kern="1200" dirty="0">
                        <a:solidFill>
                          <a:srgbClr val="000068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Самсон-Фарма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Вита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Доктор Столетов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Первая помощь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Волгофарм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411760" y="1537266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5" name="Овал 14"/>
          <p:cNvSpPr/>
          <p:nvPr/>
        </p:nvSpPr>
        <p:spPr>
          <a:xfrm>
            <a:off x="2411760" y="2710735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6" name="Овал 15"/>
          <p:cNvSpPr/>
          <p:nvPr/>
        </p:nvSpPr>
        <p:spPr>
          <a:xfrm>
            <a:off x="2411759" y="3386584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7" name="Овал 16"/>
          <p:cNvSpPr/>
          <p:nvPr/>
        </p:nvSpPr>
        <p:spPr>
          <a:xfrm>
            <a:off x="2411760" y="3674616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8" name="Овал 17"/>
          <p:cNvSpPr/>
          <p:nvPr/>
        </p:nvSpPr>
        <p:spPr>
          <a:xfrm>
            <a:off x="2411758" y="4293096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9" name="Овал 18"/>
          <p:cNvSpPr/>
          <p:nvPr/>
        </p:nvSpPr>
        <p:spPr>
          <a:xfrm>
            <a:off x="2411760" y="4941168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20" name="Овал 19"/>
          <p:cNvSpPr/>
          <p:nvPr/>
        </p:nvSpPr>
        <p:spPr>
          <a:xfrm>
            <a:off x="2411760" y="5266384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21" name="Овал 20"/>
          <p:cNvSpPr/>
          <p:nvPr/>
        </p:nvSpPr>
        <p:spPr>
          <a:xfrm>
            <a:off x="2411757" y="5864448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44099897"/>
              </p:ext>
            </p:extLst>
          </p:nvPr>
        </p:nvGraphicFramePr>
        <p:xfrm>
          <a:off x="5439945" y="2750459"/>
          <a:ext cx="3528392" cy="3542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08104" y="2442173"/>
            <a:ext cx="3330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Доля сетей в составе фармдистрибьюторов, %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076056" y="1622098"/>
            <a:ext cx="216024" cy="46152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454116" y="980728"/>
            <a:ext cx="3294348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Динамика аффилированных аптечных сетей в 2013 году не превышает среднерыночных значений</a:t>
            </a: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6691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ТОП-10 дистрибьюторов по доле на рынке прямых поставок ЛС по итогам 1-3 </a:t>
            </a:r>
            <a:r>
              <a:rPr lang="ru-RU" dirty="0"/>
              <a:t>кв. 2013 </a:t>
            </a:r>
            <a:r>
              <a:rPr lang="ru-RU" dirty="0" smtClean="0"/>
              <a:t>г. (предварительные данные)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62832325"/>
              </p:ext>
            </p:extLst>
          </p:nvPr>
        </p:nvGraphicFramePr>
        <p:xfrm>
          <a:off x="467544" y="1052736"/>
          <a:ext cx="4248472" cy="5190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934135"/>
                <a:gridCol w="1019633"/>
                <a:gridCol w="934664"/>
              </a:tblGrid>
              <a:tr h="10081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Дистрибьютор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1-3 кв. 2013 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г.,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1-3 кв. 2012 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г.,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Катрен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15,47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13,70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Протек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15,21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14,28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0044"/>
                          </a:solidFill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44"/>
                          </a:solidFill>
                          <a:effectLst/>
                        </a:rPr>
                        <a:t>Роста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12,40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11,81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0044"/>
                          </a:solidFill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СИА Интернейшнл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8,89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9,53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0044"/>
                          </a:solidFill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Alliance Healthcare Rus </a:t>
                      </a:r>
                      <a:endParaRPr lang="en-US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8,71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8,40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 smtClean="0">
                          <a:solidFill>
                            <a:srgbClr val="000044"/>
                          </a:solidFill>
                          <a:effectLst/>
                        </a:rPr>
                        <a:t>Oriola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5,64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5</a:t>
                      </a:r>
                      <a:r>
                        <a:rPr lang="ru-RU" sz="1400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,</a:t>
                      </a:r>
                      <a:r>
                        <a:rPr lang="en-US" sz="1400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5</a:t>
                      </a:r>
                      <a:r>
                        <a:rPr lang="ru-RU" sz="1400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0044"/>
                          </a:solidFill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44"/>
                          </a:solidFill>
                          <a:latin typeface="Calibri"/>
                        </a:rPr>
                        <a:t>Р-Фарм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latin typeface="Calibri"/>
                        </a:rPr>
                        <a:t>4,64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latin typeface="Calibri"/>
                        </a:rPr>
                        <a:t>4,08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0044"/>
                          </a:solidFill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44"/>
                          </a:solidFill>
                          <a:effectLst/>
                        </a:rPr>
                        <a:t>Пульс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3,51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3,62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0044"/>
                          </a:solidFill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БСС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</a:rPr>
                        <a:t>2,37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2,08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 smtClean="0">
                          <a:solidFill>
                            <a:srgbClr val="000044"/>
                          </a:solidFill>
                          <a:effectLst/>
                        </a:rPr>
                        <a:t>Империя-Фарма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1,99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0044"/>
                          </a:solidFill>
                          <a:effectLst/>
                        </a:rPr>
                        <a:t>2,14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78,83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14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4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663637507"/>
              </p:ext>
            </p:extLst>
          </p:nvPr>
        </p:nvGraphicFramePr>
        <p:xfrm>
          <a:off x="4932040" y="1052736"/>
          <a:ext cx="403244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8083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1110</Words>
  <Application>Microsoft Office PowerPoint</Application>
  <PresentationFormat>Экран (4:3)</PresentationFormat>
  <Paragraphs>460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RNC Pharma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Ситуация в сфере фармдистрибьюции</dc:title>
  <dc:subject>Дистрибьюторы</dc:subject>
  <dc:creator>Павел Расщупкин</dc:creator>
  <cp:keywords>Дистрибьютор; тенденция; развитие; отсрочка платежа; рейтинг</cp:keywords>
  <cp:lastModifiedBy/>
  <cp:revision>1</cp:revision>
  <dcterms:created xsi:type="dcterms:W3CDTF">2013-04-25T16:47:03Z</dcterms:created>
  <dcterms:modified xsi:type="dcterms:W3CDTF">2013-10-25T13:49:05Z</dcterms:modified>
</cp:coreProperties>
</file>